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slide+xml" PartName="/ppt/slides/slide38.xml"/>
  <Override ContentType="application/vnd.openxmlformats-officedocument.presentationml.slide+xml" PartName="/ppt/slides/slide39.xml"/>
  <Override ContentType="application/vnd.openxmlformats-officedocument.presentationml.slide+xml" PartName="/ppt/slides/slide40.xml"/>
  <Override ContentType="application/vnd.openxmlformats-officedocument.presentationml.slide+xml" PartName="/ppt/slides/slide41.xml"/>
  <Override ContentType="application/vnd.openxmlformats-officedocument.presentationml.slide+xml" PartName="/ppt/slides/slide42.xml"/>
  <Override ContentType="application/vnd.openxmlformats-officedocument.presentationml.slide+xml" PartName="/ppt/slides/slide43.xml"/>
  <Override ContentType="application/vnd.openxmlformats-officedocument.presentationml.slide+xml" PartName="/ppt/slides/slide44.xml"/>
  <Override ContentType="application/vnd.openxmlformats-officedocument.presentationml.slide+xml" PartName="/ppt/slides/slide45.xml"/>
  <Override ContentType="application/vnd.openxmlformats-officedocument.presentationml.slide+xml" PartName="/ppt/slides/slide46.xml"/>
  <Override ContentType="application/vnd.openxmlformats-officedocument.presentationml.slide+xml" PartName="/ppt/slides/slide47.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Lst>
  <p:sldSz cx="18288000" cy="10287000"/>
  <p:notesSz cx="6858000" cy="9144000"/>
  <p:embeddedFontLst>
    <p:embeddedFont>
      <p:font typeface="Arial" charset="1" panose="020B0502020202020204"/>
      <p:regular r:id="rId53"/>
    </p:embeddedFont>
    <p:embeddedFont>
      <p:font typeface="Arial Bold" charset="1" panose="020B0802020202020204"/>
      <p:regular r:id="rId54"/>
    </p:embeddedFont>
    <p:embeddedFont>
      <p:font typeface="Daydream" charset="1" panose="00000000000000000000"/>
      <p:regular r:id="rId55"/>
    </p:embeddedFont>
    <p:embeddedFont>
      <p:font typeface="Old Standard Bold" charset="1" panose="02040503050505020303"/>
      <p:regular r:id="rId56"/>
    </p:embeddedFont>
    <p:embeddedFont>
      <p:font typeface="Raleway" charset="1" panose="020B0503030101060003"/>
      <p:regular r:id="rId57"/>
    </p:embeddedFont>
    <p:embeddedFont>
      <p:font typeface="Raleway Bold" charset="1" panose="020B0803030101060003"/>
      <p:regular r:id="rId58"/>
    </p:embeddedFont>
    <p:embeddedFont>
      <p:font typeface="Arial Bold Italics" charset="1" panose="020B0802020202090204"/>
      <p:regular r:id="rId5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slides/slide23.xml" Type="http://schemas.openxmlformats.org/officeDocument/2006/relationships/slide"/><Relationship Id="rId29" Target="slides/slide24.xml" Type="http://schemas.openxmlformats.org/officeDocument/2006/relationships/slide"/><Relationship Id="rId3" Target="viewProps.xml" Type="http://schemas.openxmlformats.org/officeDocument/2006/relationships/viewProps"/><Relationship Id="rId30" Target="slides/slide25.xml" Type="http://schemas.openxmlformats.org/officeDocument/2006/relationships/slide"/><Relationship Id="rId31" Target="slides/slide26.xml" Type="http://schemas.openxmlformats.org/officeDocument/2006/relationships/slide"/><Relationship Id="rId32" Target="slides/slide27.xml" Type="http://schemas.openxmlformats.org/officeDocument/2006/relationships/slide"/><Relationship Id="rId33" Target="slides/slide28.xml" Type="http://schemas.openxmlformats.org/officeDocument/2006/relationships/slide"/><Relationship Id="rId34" Target="slides/slide29.xml" Type="http://schemas.openxmlformats.org/officeDocument/2006/relationships/slide"/><Relationship Id="rId35" Target="slides/slide30.xml" Type="http://schemas.openxmlformats.org/officeDocument/2006/relationships/slide"/><Relationship Id="rId36" Target="slides/slide31.xml" Type="http://schemas.openxmlformats.org/officeDocument/2006/relationships/slide"/><Relationship Id="rId37" Target="slides/slide32.xml" Type="http://schemas.openxmlformats.org/officeDocument/2006/relationships/slide"/><Relationship Id="rId38" Target="slides/slide33.xml" Type="http://schemas.openxmlformats.org/officeDocument/2006/relationships/slide"/><Relationship Id="rId39" Target="slides/slide34.xml" Type="http://schemas.openxmlformats.org/officeDocument/2006/relationships/slide"/><Relationship Id="rId4" Target="theme/theme1.xml" Type="http://schemas.openxmlformats.org/officeDocument/2006/relationships/theme"/><Relationship Id="rId40" Target="slides/slide35.xml" Type="http://schemas.openxmlformats.org/officeDocument/2006/relationships/slide"/><Relationship Id="rId41" Target="slides/slide36.xml" Type="http://schemas.openxmlformats.org/officeDocument/2006/relationships/slide"/><Relationship Id="rId42" Target="slides/slide37.xml" Type="http://schemas.openxmlformats.org/officeDocument/2006/relationships/slide"/><Relationship Id="rId43" Target="slides/slide38.xml" Type="http://schemas.openxmlformats.org/officeDocument/2006/relationships/slide"/><Relationship Id="rId44" Target="slides/slide39.xml" Type="http://schemas.openxmlformats.org/officeDocument/2006/relationships/slide"/><Relationship Id="rId45" Target="slides/slide40.xml" Type="http://schemas.openxmlformats.org/officeDocument/2006/relationships/slide"/><Relationship Id="rId46" Target="slides/slide41.xml" Type="http://schemas.openxmlformats.org/officeDocument/2006/relationships/slide"/><Relationship Id="rId47" Target="slides/slide42.xml" Type="http://schemas.openxmlformats.org/officeDocument/2006/relationships/slide"/><Relationship Id="rId48" Target="slides/slide43.xml" Type="http://schemas.openxmlformats.org/officeDocument/2006/relationships/slide"/><Relationship Id="rId49" Target="slides/slide44.xml" Type="http://schemas.openxmlformats.org/officeDocument/2006/relationships/slide"/><Relationship Id="rId5" Target="tableStyles.xml" Type="http://schemas.openxmlformats.org/officeDocument/2006/relationships/tableStyles"/><Relationship Id="rId50" Target="slides/slide45.xml" Type="http://schemas.openxmlformats.org/officeDocument/2006/relationships/slide"/><Relationship Id="rId51" Target="slides/slide46.xml" Type="http://schemas.openxmlformats.org/officeDocument/2006/relationships/slide"/><Relationship Id="rId52" Target="slides/slide47.xml" Type="http://schemas.openxmlformats.org/officeDocument/2006/relationships/slide"/><Relationship Id="rId53" Target="fonts/font53.fntdata" Type="http://schemas.openxmlformats.org/officeDocument/2006/relationships/font"/><Relationship Id="rId54" Target="fonts/font54.fntdata" Type="http://schemas.openxmlformats.org/officeDocument/2006/relationships/font"/><Relationship Id="rId55" Target="fonts/font55.fntdata" Type="http://schemas.openxmlformats.org/officeDocument/2006/relationships/font"/><Relationship Id="rId56" Target="fonts/font56.fntdata" Type="http://schemas.openxmlformats.org/officeDocument/2006/relationships/font"/><Relationship Id="rId57" Target="fonts/font57.fntdata" Type="http://schemas.openxmlformats.org/officeDocument/2006/relationships/font"/><Relationship Id="rId58" Target="fonts/font58.fntdata" Type="http://schemas.openxmlformats.org/officeDocument/2006/relationships/font"/><Relationship Id="rId59" Target="fonts/font59.fntdata" Type="http://schemas.openxmlformats.org/officeDocument/2006/relationships/font"/><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4.png" Type="http://schemas.openxmlformats.org/officeDocument/2006/relationships/image"/><Relationship Id="rId6" Target="../media/image5.svg" Type="http://schemas.openxmlformats.org/officeDocument/2006/relationships/image"/><Relationship Id="rId7" Target="../media/image6.png" Type="http://schemas.openxmlformats.org/officeDocument/2006/relationships/image"/><Relationship Id="rId8" Target="../media/image7.sv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2.png" Type="http://schemas.openxmlformats.org/officeDocument/2006/relationships/image"/><Relationship Id="rId3" Target="../media/image33.svg" Type="http://schemas.openxmlformats.org/officeDocument/2006/relationships/image"/><Relationship Id="rId4" Target="../media/image34.png" Type="http://schemas.openxmlformats.org/officeDocument/2006/relationships/image"/><Relationship Id="rId5" Target="../media/image35.sv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32.png" Type="http://schemas.openxmlformats.org/officeDocument/2006/relationships/image"/><Relationship Id="rId5" Target="../media/image33.svg" Type="http://schemas.openxmlformats.org/officeDocument/2006/relationships/image"/><Relationship Id="rId6" Target="../media/image34.png" Type="http://schemas.openxmlformats.org/officeDocument/2006/relationships/image"/><Relationship Id="rId7" Target="../media/image35.sv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2.png" Type="http://schemas.openxmlformats.org/officeDocument/2006/relationships/image"/><Relationship Id="rId3" Target="../media/image33.svg" Type="http://schemas.openxmlformats.org/officeDocument/2006/relationships/image"/><Relationship Id="rId4" Target="../media/image34.png" Type="http://schemas.openxmlformats.org/officeDocument/2006/relationships/image"/><Relationship Id="rId5" Target="../media/image35.sv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10" Target="https://educate.ie/" TargetMode="External" Type="http://schemas.openxmlformats.org/officeDocument/2006/relationships/hyperlink"/><Relationship Id="rId2" Target="../media/image32.png" Type="http://schemas.openxmlformats.org/officeDocument/2006/relationships/image"/><Relationship Id="rId3" Target="../media/image33.svg" Type="http://schemas.openxmlformats.org/officeDocument/2006/relationships/image"/><Relationship Id="rId4" Target="../media/image34.png" Type="http://schemas.openxmlformats.org/officeDocument/2006/relationships/image"/><Relationship Id="rId5" Target="../media/image35.svg" Type="http://schemas.openxmlformats.org/officeDocument/2006/relationships/image"/><Relationship Id="rId6" Target="../media/image37.png" Type="http://schemas.openxmlformats.org/officeDocument/2006/relationships/image"/><Relationship Id="rId7" Target="../media/image38.png" Type="http://schemas.openxmlformats.org/officeDocument/2006/relationships/image"/><Relationship Id="rId8" Target="https://twitter.com/MsEJenkinson" TargetMode="External" Type="http://schemas.openxmlformats.org/officeDocument/2006/relationships/hyperlink"/><Relationship Id="rId9" Target="https://twitter.com/Gregg_ONeill" TargetMode="External" Type="http://schemas.openxmlformats.org/officeDocument/2006/relationships/hyperlink"/></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2.png" Type="http://schemas.openxmlformats.org/officeDocument/2006/relationships/image"/><Relationship Id="rId3" Target="../media/image33.svg" Type="http://schemas.openxmlformats.org/officeDocument/2006/relationships/image"/><Relationship Id="rId4" Target="../media/image34.png" Type="http://schemas.openxmlformats.org/officeDocument/2006/relationships/image"/><Relationship Id="rId5" Target="../media/image35.svg" Type="http://schemas.openxmlformats.org/officeDocument/2006/relationships/image"/><Relationship Id="rId6" Target="../media/image39.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2.png" Type="http://schemas.openxmlformats.org/officeDocument/2006/relationships/image"/><Relationship Id="rId3" Target="../media/image33.svg" Type="http://schemas.openxmlformats.org/officeDocument/2006/relationships/image"/><Relationship Id="rId4" Target="../media/image34.png" Type="http://schemas.openxmlformats.org/officeDocument/2006/relationships/image"/><Relationship Id="rId5" Target="../media/image35.svg" Type="http://schemas.openxmlformats.org/officeDocument/2006/relationships/image"/><Relationship Id="rId6" Target="../media/image40.pn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2.png" Type="http://schemas.openxmlformats.org/officeDocument/2006/relationships/image"/><Relationship Id="rId3" Target="../media/image33.svg" Type="http://schemas.openxmlformats.org/officeDocument/2006/relationships/image"/><Relationship Id="rId4" Target="../media/image34.png" Type="http://schemas.openxmlformats.org/officeDocument/2006/relationships/image"/><Relationship Id="rId5" Target="../media/image35.svg" Type="http://schemas.openxmlformats.org/officeDocument/2006/relationships/image"/><Relationship Id="rId6" Target="https://www.youtube.com/watch?time_continue=8&amp;v=-Tv5gBa9DQs&amp;feature=emb_title" TargetMode="External" Type="http://schemas.openxmlformats.org/officeDocument/2006/relationships/hyperlink"/></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2.png" Type="http://schemas.openxmlformats.org/officeDocument/2006/relationships/image"/><Relationship Id="rId3" Target="../media/image33.svg" Type="http://schemas.openxmlformats.org/officeDocument/2006/relationships/image"/><Relationship Id="rId4" Target="../media/image34.png" Type="http://schemas.openxmlformats.org/officeDocument/2006/relationships/image"/><Relationship Id="rId5" Target="../media/image35.sv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2.png" Type="http://schemas.openxmlformats.org/officeDocument/2006/relationships/image"/><Relationship Id="rId3" Target="../media/image33.svg" Type="http://schemas.openxmlformats.org/officeDocument/2006/relationships/image"/><Relationship Id="rId4" Target="../media/image34.png" Type="http://schemas.openxmlformats.org/officeDocument/2006/relationships/image"/><Relationship Id="rId5" Target="../media/image35.sv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32.png" Type="http://schemas.openxmlformats.org/officeDocument/2006/relationships/image"/><Relationship Id="rId5" Target="../media/image33.svg" Type="http://schemas.openxmlformats.org/officeDocument/2006/relationships/image"/><Relationship Id="rId6" Target="../media/image34.png" Type="http://schemas.openxmlformats.org/officeDocument/2006/relationships/image"/><Relationship Id="rId7" Target="../media/image35.sv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6.png" Type="http://schemas.openxmlformats.org/officeDocument/2006/relationships/image"/><Relationship Id="rId11" Target="../media/image17.svg" Type="http://schemas.openxmlformats.org/officeDocument/2006/relationships/image"/><Relationship Id="rId12" Target="../media/image18.png" Type="http://schemas.openxmlformats.org/officeDocument/2006/relationships/image"/><Relationship Id="rId13" Target="../media/image19.svg" Type="http://schemas.openxmlformats.org/officeDocument/2006/relationships/image"/><Relationship Id="rId14" Target="../media/image20.png" Type="http://schemas.openxmlformats.org/officeDocument/2006/relationships/image"/><Relationship Id="rId15" Target="../media/image21.svg" Type="http://schemas.openxmlformats.org/officeDocument/2006/relationships/image"/><Relationship Id="rId16" Target="../media/image22.png" Type="http://schemas.openxmlformats.org/officeDocument/2006/relationships/image"/><Relationship Id="rId17" Target="../media/image23.svg" Type="http://schemas.openxmlformats.org/officeDocument/2006/relationships/image"/><Relationship Id="rId18" Target="../media/image24.png" Type="http://schemas.openxmlformats.org/officeDocument/2006/relationships/image"/><Relationship Id="rId19" Target="../media/image25.svg" Type="http://schemas.openxmlformats.org/officeDocument/2006/relationships/image"/><Relationship Id="rId2" Target="../media/image8.png" Type="http://schemas.openxmlformats.org/officeDocument/2006/relationships/image"/><Relationship Id="rId20" Target="../media/image26.png" Type="http://schemas.openxmlformats.org/officeDocument/2006/relationships/image"/><Relationship Id="rId21" Target="../media/image27.svg" Type="http://schemas.openxmlformats.org/officeDocument/2006/relationships/image"/><Relationship Id="rId22" Target="../media/image28.png" Type="http://schemas.openxmlformats.org/officeDocument/2006/relationships/image"/><Relationship Id="rId23" Target="../media/image29.svg" Type="http://schemas.openxmlformats.org/officeDocument/2006/relationships/image"/><Relationship Id="rId24" Target="../media/image30.png" Type="http://schemas.openxmlformats.org/officeDocument/2006/relationships/image"/><Relationship Id="rId25" Target="../media/image31.svg" Type="http://schemas.openxmlformats.org/officeDocument/2006/relationships/image"/><Relationship Id="rId26" Target="../media/image32.png" Type="http://schemas.openxmlformats.org/officeDocument/2006/relationships/image"/><Relationship Id="rId27" Target="../media/image33.svg" Type="http://schemas.openxmlformats.org/officeDocument/2006/relationships/image"/><Relationship Id="rId28" Target="../media/image34.png" Type="http://schemas.openxmlformats.org/officeDocument/2006/relationships/image"/><Relationship Id="rId29" Target="../media/image35.svg" Type="http://schemas.openxmlformats.org/officeDocument/2006/relationships/image"/><Relationship Id="rId3" Target="../media/image9.svg" Type="http://schemas.openxmlformats.org/officeDocument/2006/relationships/image"/><Relationship Id="rId4" Target="../media/image10.png" Type="http://schemas.openxmlformats.org/officeDocument/2006/relationships/image"/><Relationship Id="rId5" Target="../media/image11.svg" Type="http://schemas.openxmlformats.org/officeDocument/2006/relationships/image"/><Relationship Id="rId6" Target="../media/image12.png" Type="http://schemas.openxmlformats.org/officeDocument/2006/relationships/image"/><Relationship Id="rId7" Target="../media/image13.svg" Type="http://schemas.openxmlformats.org/officeDocument/2006/relationships/image"/><Relationship Id="rId8" Target="../media/image14.png" Type="http://schemas.openxmlformats.org/officeDocument/2006/relationships/image"/><Relationship Id="rId9" Target="../media/image15.sv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2.png" Type="http://schemas.openxmlformats.org/officeDocument/2006/relationships/image"/><Relationship Id="rId3" Target="../media/image33.svg" Type="http://schemas.openxmlformats.org/officeDocument/2006/relationships/image"/><Relationship Id="rId4" Target="../media/image34.png" Type="http://schemas.openxmlformats.org/officeDocument/2006/relationships/image"/><Relationship Id="rId5" Target="../media/image35.sv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2.png" Type="http://schemas.openxmlformats.org/officeDocument/2006/relationships/image"/><Relationship Id="rId3" Target="../media/image33.svg" Type="http://schemas.openxmlformats.org/officeDocument/2006/relationships/image"/><Relationship Id="rId4" Target="../media/image34.png" Type="http://schemas.openxmlformats.org/officeDocument/2006/relationships/image"/><Relationship Id="rId5" Target="../media/image35.sv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10" Target="https://educate.ie/" TargetMode="External" Type="http://schemas.openxmlformats.org/officeDocument/2006/relationships/hyperlink"/><Relationship Id="rId2" Target="../media/image32.png" Type="http://schemas.openxmlformats.org/officeDocument/2006/relationships/image"/><Relationship Id="rId3" Target="../media/image33.svg" Type="http://schemas.openxmlformats.org/officeDocument/2006/relationships/image"/><Relationship Id="rId4" Target="../media/image34.png" Type="http://schemas.openxmlformats.org/officeDocument/2006/relationships/image"/><Relationship Id="rId5" Target="../media/image35.svg" Type="http://schemas.openxmlformats.org/officeDocument/2006/relationships/image"/><Relationship Id="rId6" Target="../media/image41.png" Type="http://schemas.openxmlformats.org/officeDocument/2006/relationships/image"/><Relationship Id="rId7" Target="../media/image42.png" Type="http://schemas.openxmlformats.org/officeDocument/2006/relationships/image"/><Relationship Id="rId8" Target="https://twitter.com/MsEJenkinson" TargetMode="External" Type="http://schemas.openxmlformats.org/officeDocument/2006/relationships/hyperlink"/><Relationship Id="rId9" Target="https://twitter.com/Gregg_ONeill" TargetMode="External" Type="http://schemas.openxmlformats.org/officeDocument/2006/relationships/hyperlink"/></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2.png" Type="http://schemas.openxmlformats.org/officeDocument/2006/relationships/image"/><Relationship Id="rId3" Target="../media/image33.svg" Type="http://schemas.openxmlformats.org/officeDocument/2006/relationships/image"/><Relationship Id="rId4" Target="../media/image34.png" Type="http://schemas.openxmlformats.org/officeDocument/2006/relationships/image"/><Relationship Id="rId5" Target="../media/image35.sv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32.png" Type="http://schemas.openxmlformats.org/officeDocument/2006/relationships/image"/><Relationship Id="rId5" Target="../media/image33.svg" Type="http://schemas.openxmlformats.org/officeDocument/2006/relationships/image"/><Relationship Id="rId6" Target="../media/image34.png" Type="http://schemas.openxmlformats.org/officeDocument/2006/relationships/image"/><Relationship Id="rId7" Target="../media/image35.svg"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2.png" Type="http://schemas.openxmlformats.org/officeDocument/2006/relationships/image"/><Relationship Id="rId3" Target="../media/image33.svg" Type="http://schemas.openxmlformats.org/officeDocument/2006/relationships/image"/><Relationship Id="rId4" Target="../media/image34.png" Type="http://schemas.openxmlformats.org/officeDocument/2006/relationships/image"/><Relationship Id="rId5" Target="../media/image35.svg" Type="http://schemas.openxmlformats.org/officeDocument/2006/relationships/image"/></Relationships>
</file>

<file path=ppt/slides/_rels/slide2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2.png" Type="http://schemas.openxmlformats.org/officeDocument/2006/relationships/image"/><Relationship Id="rId3" Target="../media/image33.svg" Type="http://schemas.openxmlformats.org/officeDocument/2006/relationships/image"/><Relationship Id="rId4" Target="../media/image34.png" Type="http://schemas.openxmlformats.org/officeDocument/2006/relationships/image"/><Relationship Id="rId5" Target="../media/image35.svg" Type="http://schemas.openxmlformats.org/officeDocument/2006/relationships/image"/></Relationships>
</file>

<file path=ppt/slides/_rels/slide2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2.png" Type="http://schemas.openxmlformats.org/officeDocument/2006/relationships/image"/><Relationship Id="rId3" Target="../media/image33.svg" Type="http://schemas.openxmlformats.org/officeDocument/2006/relationships/image"/><Relationship Id="rId4" Target="../media/image34.png" Type="http://schemas.openxmlformats.org/officeDocument/2006/relationships/image"/><Relationship Id="rId5" Target="../media/image35.svg" Type="http://schemas.openxmlformats.org/officeDocument/2006/relationships/image"/></Relationships>
</file>

<file path=ppt/slides/_rels/slide2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2.png" Type="http://schemas.openxmlformats.org/officeDocument/2006/relationships/image"/><Relationship Id="rId3" Target="../media/image33.svg" Type="http://schemas.openxmlformats.org/officeDocument/2006/relationships/image"/><Relationship Id="rId4" Target="../media/image34.png" Type="http://schemas.openxmlformats.org/officeDocument/2006/relationships/image"/><Relationship Id="rId5" Target="../media/image35.svg" Type="http://schemas.openxmlformats.org/officeDocument/2006/relationships/image"/></Relationships>
</file>

<file path=ppt/slides/_rels/slide2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2.png" Type="http://schemas.openxmlformats.org/officeDocument/2006/relationships/image"/><Relationship Id="rId3" Target="../media/image33.svg" Type="http://schemas.openxmlformats.org/officeDocument/2006/relationships/image"/><Relationship Id="rId4" Target="../media/image34.png" Type="http://schemas.openxmlformats.org/officeDocument/2006/relationships/image"/><Relationship Id="rId5" Target="../media/image35.sv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2.png" Type="http://schemas.openxmlformats.org/officeDocument/2006/relationships/image"/><Relationship Id="rId3" Target="../media/image33.svg" Type="http://schemas.openxmlformats.org/officeDocument/2006/relationships/image"/><Relationship Id="rId4" Target="../media/image34.png" Type="http://schemas.openxmlformats.org/officeDocument/2006/relationships/image"/><Relationship Id="rId5" Target="../media/image35.svg" Type="http://schemas.openxmlformats.org/officeDocument/2006/relationships/image"/></Relationships>
</file>

<file path=ppt/slides/_rels/slide3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3.png" Type="http://schemas.openxmlformats.org/officeDocument/2006/relationships/image"/><Relationship Id="rId3" Target="../media/image44.svg" Type="http://schemas.openxmlformats.org/officeDocument/2006/relationships/image"/><Relationship Id="rId4" Target="../media/image45.png" Type="http://schemas.openxmlformats.org/officeDocument/2006/relationships/image"/><Relationship Id="rId5" Target="../media/image46.svg" Type="http://schemas.openxmlformats.org/officeDocument/2006/relationships/image"/><Relationship Id="rId6" Target="../media/image47.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3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2.png" Type="http://schemas.openxmlformats.org/officeDocument/2006/relationships/image"/><Relationship Id="rId3" Target="../media/image33.svg" Type="http://schemas.openxmlformats.org/officeDocument/2006/relationships/image"/><Relationship Id="rId4" Target="../media/image34.png" Type="http://schemas.openxmlformats.org/officeDocument/2006/relationships/image"/><Relationship Id="rId5" Target="../media/image35.svg" Type="http://schemas.openxmlformats.org/officeDocument/2006/relationships/image"/></Relationships>
</file>

<file path=ppt/slides/_rels/slide3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2.png" Type="http://schemas.openxmlformats.org/officeDocument/2006/relationships/image"/><Relationship Id="rId3" Target="../media/image33.svg" Type="http://schemas.openxmlformats.org/officeDocument/2006/relationships/image"/><Relationship Id="rId4" Target="../media/image34.png" Type="http://schemas.openxmlformats.org/officeDocument/2006/relationships/image"/><Relationship Id="rId5" Target="../media/image35.svg" Type="http://schemas.openxmlformats.org/officeDocument/2006/relationships/image"/></Relationships>
</file>

<file path=ppt/slides/_rels/slide3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32.png" Type="http://schemas.openxmlformats.org/officeDocument/2006/relationships/image"/><Relationship Id="rId5" Target="../media/image33.svg" Type="http://schemas.openxmlformats.org/officeDocument/2006/relationships/image"/><Relationship Id="rId6" Target="../media/image34.png" Type="http://schemas.openxmlformats.org/officeDocument/2006/relationships/image"/><Relationship Id="rId7" Target="../media/image35.svg" Type="http://schemas.openxmlformats.org/officeDocument/2006/relationships/image"/></Relationships>
</file>

<file path=ppt/slides/_rels/slide3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8.png" Type="http://schemas.openxmlformats.org/officeDocument/2006/relationships/image"/><Relationship Id="rId3" Target="../media/image32.png" Type="http://schemas.openxmlformats.org/officeDocument/2006/relationships/image"/><Relationship Id="rId4" Target="../media/image33.svg" Type="http://schemas.openxmlformats.org/officeDocument/2006/relationships/image"/><Relationship Id="rId5" Target="../media/image34.png" Type="http://schemas.openxmlformats.org/officeDocument/2006/relationships/image"/><Relationship Id="rId6" Target="../media/image35.svg" Type="http://schemas.openxmlformats.org/officeDocument/2006/relationships/image"/></Relationships>
</file>

<file path=ppt/slides/_rels/slide3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2.png" Type="http://schemas.openxmlformats.org/officeDocument/2006/relationships/image"/><Relationship Id="rId3" Target="../media/image33.svg" Type="http://schemas.openxmlformats.org/officeDocument/2006/relationships/image"/><Relationship Id="rId4" Target="../media/image34.png" Type="http://schemas.openxmlformats.org/officeDocument/2006/relationships/image"/><Relationship Id="rId5" Target="../media/image35.svg" Type="http://schemas.openxmlformats.org/officeDocument/2006/relationships/image"/></Relationships>
</file>

<file path=ppt/slides/_rels/slide36.xml.rels><?xml version="1.0" encoding="UTF-8" standalone="yes"?><Relationships xmlns="http://schemas.openxmlformats.org/package/2006/relationships"><Relationship Id="rId1" Target="../slideLayouts/slideLayout7.xml" Type="http://schemas.openxmlformats.org/officeDocument/2006/relationships/slideLayout"/><Relationship Id="rId2" Target="https://genius.com/19096952/The-fureys-green-fields-of-france/" TargetMode="External" Type="http://schemas.openxmlformats.org/officeDocument/2006/relationships/hyperlink"/><Relationship Id="rId3" Target="../media/image32.png" Type="http://schemas.openxmlformats.org/officeDocument/2006/relationships/image"/><Relationship Id="rId4" Target="../media/image33.svg" Type="http://schemas.openxmlformats.org/officeDocument/2006/relationships/image"/><Relationship Id="rId5" Target="../media/image34.png" Type="http://schemas.openxmlformats.org/officeDocument/2006/relationships/image"/><Relationship Id="rId6" Target="../media/image35.svg" Type="http://schemas.openxmlformats.org/officeDocument/2006/relationships/image"/></Relationships>
</file>

<file path=ppt/slides/_rels/slide3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2.png" Type="http://schemas.openxmlformats.org/officeDocument/2006/relationships/image"/><Relationship Id="rId3" Target="../media/image33.svg" Type="http://schemas.openxmlformats.org/officeDocument/2006/relationships/image"/><Relationship Id="rId4" Target="../media/image34.png" Type="http://schemas.openxmlformats.org/officeDocument/2006/relationships/image"/><Relationship Id="rId5" Target="../media/image35.svg" Type="http://schemas.openxmlformats.org/officeDocument/2006/relationships/image"/></Relationships>
</file>

<file path=ppt/slides/_rels/slide3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2.png" Type="http://schemas.openxmlformats.org/officeDocument/2006/relationships/image"/><Relationship Id="rId3" Target="../media/image33.svg" Type="http://schemas.openxmlformats.org/officeDocument/2006/relationships/image"/><Relationship Id="rId4" Target="../media/image34.png" Type="http://schemas.openxmlformats.org/officeDocument/2006/relationships/image"/><Relationship Id="rId5" Target="../media/image35.svg" Type="http://schemas.openxmlformats.org/officeDocument/2006/relationships/image"/></Relationships>
</file>

<file path=ppt/slides/_rels/slide3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2.png" Type="http://schemas.openxmlformats.org/officeDocument/2006/relationships/image"/><Relationship Id="rId3" Target="../media/image33.svg" Type="http://schemas.openxmlformats.org/officeDocument/2006/relationships/image"/><Relationship Id="rId4" Target="../media/image34.png" Type="http://schemas.openxmlformats.org/officeDocument/2006/relationships/image"/><Relationship Id="rId5" Target="../media/image35.sv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2.png" Type="http://schemas.openxmlformats.org/officeDocument/2006/relationships/image"/><Relationship Id="rId3" Target="../media/image33.svg" Type="http://schemas.openxmlformats.org/officeDocument/2006/relationships/image"/><Relationship Id="rId4" Target="../media/image34.png" Type="http://schemas.openxmlformats.org/officeDocument/2006/relationships/image"/><Relationship Id="rId5" Target="../media/image35.svg" Type="http://schemas.openxmlformats.org/officeDocument/2006/relationships/image"/></Relationships>
</file>

<file path=ppt/slides/_rels/slide4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2.png" Type="http://schemas.openxmlformats.org/officeDocument/2006/relationships/image"/><Relationship Id="rId3" Target="../media/image33.svg" Type="http://schemas.openxmlformats.org/officeDocument/2006/relationships/image"/><Relationship Id="rId4" Target="../media/image34.png" Type="http://schemas.openxmlformats.org/officeDocument/2006/relationships/image"/><Relationship Id="rId5" Target="../media/image35.svg" Type="http://schemas.openxmlformats.org/officeDocument/2006/relationships/image"/></Relationships>
</file>

<file path=ppt/slides/_rels/slide4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49.png" Type="http://schemas.openxmlformats.org/officeDocument/2006/relationships/image"/><Relationship Id="rId5" Target="../media/image50.svg" Type="http://schemas.openxmlformats.org/officeDocument/2006/relationships/image"/><Relationship Id="rId6" Target="../media/image51.png" Type="http://schemas.openxmlformats.org/officeDocument/2006/relationships/image"/><Relationship Id="rId7" Target="../media/image52.svg" Type="http://schemas.openxmlformats.org/officeDocument/2006/relationships/image"/></Relationships>
</file>

<file path=ppt/slides/_rels/slide4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2.png" Type="http://schemas.openxmlformats.org/officeDocument/2006/relationships/image"/><Relationship Id="rId3" Target="../media/image33.svg" Type="http://schemas.openxmlformats.org/officeDocument/2006/relationships/image"/><Relationship Id="rId4" Target="../media/image34.png" Type="http://schemas.openxmlformats.org/officeDocument/2006/relationships/image"/><Relationship Id="rId5" Target="../media/image35.svg" Type="http://schemas.openxmlformats.org/officeDocument/2006/relationships/image"/></Relationships>
</file>

<file path=ppt/slides/_rels/slide4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2.png" Type="http://schemas.openxmlformats.org/officeDocument/2006/relationships/image"/><Relationship Id="rId3" Target="../media/image33.svg" Type="http://schemas.openxmlformats.org/officeDocument/2006/relationships/image"/><Relationship Id="rId4" Target="../media/image34.png" Type="http://schemas.openxmlformats.org/officeDocument/2006/relationships/image"/><Relationship Id="rId5" Target="../media/image35.svg" Type="http://schemas.openxmlformats.org/officeDocument/2006/relationships/image"/></Relationships>
</file>

<file path=ppt/slides/_rels/slide4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2.png" Type="http://schemas.openxmlformats.org/officeDocument/2006/relationships/image"/><Relationship Id="rId3" Target="../media/image33.svg" Type="http://schemas.openxmlformats.org/officeDocument/2006/relationships/image"/><Relationship Id="rId4" Target="../media/image34.png" Type="http://schemas.openxmlformats.org/officeDocument/2006/relationships/image"/><Relationship Id="rId5" Target="../media/image35.svg" Type="http://schemas.openxmlformats.org/officeDocument/2006/relationships/image"/></Relationships>
</file>

<file path=ppt/slides/_rels/slide4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2.png" Type="http://schemas.openxmlformats.org/officeDocument/2006/relationships/image"/><Relationship Id="rId3" Target="../media/image33.svg" Type="http://schemas.openxmlformats.org/officeDocument/2006/relationships/image"/><Relationship Id="rId4" Target="../media/image34.png" Type="http://schemas.openxmlformats.org/officeDocument/2006/relationships/image"/><Relationship Id="rId5" Target="../media/image35.svg" Type="http://schemas.openxmlformats.org/officeDocument/2006/relationships/image"/></Relationships>
</file>

<file path=ppt/slides/_rels/slide4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2.png" Type="http://schemas.openxmlformats.org/officeDocument/2006/relationships/image"/><Relationship Id="rId3" Target="../media/image33.svg" Type="http://schemas.openxmlformats.org/officeDocument/2006/relationships/image"/><Relationship Id="rId4" Target="../media/image34.png" Type="http://schemas.openxmlformats.org/officeDocument/2006/relationships/image"/><Relationship Id="rId5" Target="../media/image35.svg" Type="http://schemas.openxmlformats.org/officeDocument/2006/relationships/image"/></Relationships>
</file>

<file path=ppt/slides/_rels/slide4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2.png" Type="http://schemas.openxmlformats.org/officeDocument/2006/relationships/image"/><Relationship Id="rId3" Target="../media/image33.svg" Type="http://schemas.openxmlformats.org/officeDocument/2006/relationships/image"/><Relationship Id="rId4" Target="../media/image34.png" Type="http://schemas.openxmlformats.org/officeDocument/2006/relationships/image"/><Relationship Id="rId5" Target="../media/image35.sv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32.png" Type="http://schemas.openxmlformats.org/officeDocument/2006/relationships/image"/><Relationship Id="rId5" Target="../media/image33.svg" Type="http://schemas.openxmlformats.org/officeDocument/2006/relationships/image"/><Relationship Id="rId6" Target="../media/image34.png" Type="http://schemas.openxmlformats.org/officeDocument/2006/relationships/image"/><Relationship Id="rId7" Target="../media/image35.sv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2.png" Type="http://schemas.openxmlformats.org/officeDocument/2006/relationships/image"/><Relationship Id="rId3" Target="../media/image33.svg" Type="http://schemas.openxmlformats.org/officeDocument/2006/relationships/image"/><Relationship Id="rId4" Target="../media/image34.png" Type="http://schemas.openxmlformats.org/officeDocument/2006/relationships/image"/><Relationship Id="rId5" Target="../media/image35.sv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2.png" Type="http://schemas.openxmlformats.org/officeDocument/2006/relationships/image"/><Relationship Id="rId3" Target="../media/image33.svg" Type="http://schemas.openxmlformats.org/officeDocument/2006/relationships/image"/><Relationship Id="rId4" Target="../media/image34.png" Type="http://schemas.openxmlformats.org/officeDocument/2006/relationships/image"/><Relationship Id="rId5" Target="../media/image35.sv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6.png" Type="http://schemas.openxmlformats.org/officeDocument/2006/relationships/image"/><Relationship Id="rId3" Target="../media/image32.png" Type="http://schemas.openxmlformats.org/officeDocument/2006/relationships/image"/><Relationship Id="rId4" Target="../media/image33.svg" Type="http://schemas.openxmlformats.org/officeDocument/2006/relationships/image"/><Relationship Id="rId5" Target="../media/image34.png" Type="http://schemas.openxmlformats.org/officeDocument/2006/relationships/image"/><Relationship Id="rId6" Target="../media/image35.sv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2.png" Type="http://schemas.openxmlformats.org/officeDocument/2006/relationships/image"/><Relationship Id="rId3" Target="../media/image33.svg" Type="http://schemas.openxmlformats.org/officeDocument/2006/relationships/image"/><Relationship Id="rId4" Target="../media/image34.png" Type="http://schemas.openxmlformats.org/officeDocument/2006/relationships/image"/><Relationship Id="rId5" Target="../media/image35.sv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0">
            <a:off x="0" y="-400050"/>
            <a:ext cx="18288000" cy="11087100"/>
          </a:xfrm>
          <a:custGeom>
            <a:avLst/>
            <a:gdLst/>
            <a:ahLst/>
            <a:cxnLst/>
            <a:rect r="r" b="b" t="t" l="l"/>
            <a:pathLst>
              <a:path h="11087100" w="18288000">
                <a:moveTo>
                  <a:pt x="0" y="0"/>
                </a:moveTo>
                <a:lnTo>
                  <a:pt x="18288000" y="0"/>
                </a:lnTo>
                <a:lnTo>
                  <a:pt x="18288000" y="11087100"/>
                </a:lnTo>
                <a:lnTo>
                  <a:pt x="0" y="11087100"/>
                </a:lnTo>
                <a:lnTo>
                  <a:pt x="0" y="0"/>
                </a:lnTo>
                <a:close/>
              </a:path>
            </a:pathLst>
          </a:custGeom>
          <a:blipFill>
            <a:blip r:embed="rId2">
              <a:alphaModFix amt="60000"/>
            </a:blip>
            <a:stretch>
              <a:fillRect l="0" t="0" r="0" b="0"/>
            </a:stretch>
          </a:blipFill>
        </p:spPr>
      </p:sp>
      <p:sp>
        <p:nvSpPr>
          <p:cNvPr name="Freeform 3" id="3"/>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4" id="4"/>
          <p:cNvGrpSpPr/>
          <p:nvPr/>
        </p:nvGrpSpPr>
        <p:grpSpPr>
          <a:xfrm rot="0">
            <a:off x="14337590" y="9725311"/>
            <a:ext cx="3950410" cy="561689"/>
            <a:chOff x="0" y="0"/>
            <a:chExt cx="5267213" cy="748919"/>
          </a:xfrm>
        </p:grpSpPr>
        <p:sp>
          <p:nvSpPr>
            <p:cNvPr name="Freeform 5" id="5"/>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6" id="6"/>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7" id="7"/>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7851CB"/>
                  </a:solidFill>
                  <a:latin typeface="Arial"/>
                </a:rPr>
                <a:t>@MsDoorley</a:t>
              </a:r>
            </a:p>
          </p:txBody>
        </p:sp>
      </p:grpSp>
      <p:sp>
        <p:nvSpPr>
          <p:cNvPr name="TextBox 8" id="8"/>
          <p:cNvSpPr txBox="true"/>
          <p:nvPr/>
        </p:nvSpPr>
        <p:spPr>
          <a:xfrm rot="0">
            <a:off x="351814" y="3473760"/>
            <a:ext cx="17584390" cy="1530349"/>
          </a:xfrm>
          <a:prstGeom prst="rect">
            <a:avLst/>
          </a:prstGeom>
        </p:spPr>
        <p:txBody>
          <a:bodyPr anchor="t" rtlCol="false" tIns="0" lIns="0" bIns="0" rIns="0">
            <a:spAutoFit/>
          </a:bodyPr>
          <a:lstStyle/>
          <a:p>
            <a:pPr algn="ctr">
              <a:lnSpc>
                <a:spcPts val="11200"/>
              </a:lnSpc>
            </a:pPr>
            <a:r>
              <a:rPr lang="en-US" sz="8000" spc="360">
                <a:solidFill>
                  <a:srgbClr val="7851CB"/>
                </a:solidFill>
                <a:latin typeface="Arial Bold"/>
              </a:rPr>
              <a:t>WORLD WAR I</a:t>
            </a:r>
          </a:p>
        </p:txBody>
      </p:sp>
      <p:sp>
        <p:nvSpPr>
          <p:cNvPr name="TextBox 9" id="9"/>
          <p:cNvSpPr txBox="true"/>
          <p:nvPr/>
        </p:nvSpPr>
        <p:spPr>
          <a:xfrm rot="0">
            <a:off x="351801" y="3738872"/>
            <a:ext cx="17584398" cy="1343025"/>
          </a:xfrm>
          <a:prstGeom prst="rect">
            <a:avLst/>
          </a:prstGeom>
        </p:spPr>
        <p:txBody>
          <a:bodyPr anchor="t" rtlCol="false" tIns="0" lIns="0" bIns="0" rIns="0">
            <a:spAutoFit/>
          </a:bodyPr>
          <a:lstStyle/>
          <a:p>
            <a:pPr algn="ctr">
              <a:lnSpc>
                <a:spcPts val="10349"/>
              </a:lnSpc>
            </a:pPr>
            <a:r>
              <a:rPr lang="en-US" sz="9000" spc="2700">
                <a:solidFill>
                  <a:srgbClr val="FFFFFF"/>
                </a:solidFill>
                <a:latin typeface="Daydream"/>
              </a:rPr>
              <a:t>world war i</a:t>
            </a:r>
          </a:p>
        </p:txBody>
      </p:sp>
      <p:sp>
        <p:nvSpPr>
          <p:cNvPr name="TextBox 10" id="10"/>
          <p:cNvSpPr txBox="true"/>
          <p:nvPr/>
        </p:nvSpPr>
        <p:spPr>
          <a:xfrm rot="0">
            <a:off x="15680334" y="-14772"/>
            <a:ext cx="2162188" cy="591277"/>
          </a:xfrm>
          <a:prstGeom prst="rect">
            <a:avLst/>
          </a:prstGeom>
        </p:spPr>
        <p:txBody>
          <a:bodyPr anchor="t" rtlCol="false" tIns="0" lIns="0" bIns="0" rIns="0">
            <a:spAutoFit/>
          </a:bodyPr>
          <a:lstStyle/>
          <a:p>
            <a:pPr algn="r">
              <a:lnSpc>
                <a:spcPts val="4206"/>
              </a:lnSpc>
            </a:pPr>
            <a:r>
              <a:rPr lang="en-US" sz="3004">
                <a:solidFill>
                  <a:srgbClr val="FFFFFF"/>
                </a:solidFill>
                <a:latin typeface="Old Standard Bold"/>
              </a:rPr>
              <a:t>Chapter 21</a:t>
            </a:r>
          </a:p>
        </p:txBody>
      </p:sp>
      <p:sp>
        <p:nvSpPr>
          <p:cNvPr name="TextBox 11" id="11"/>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a:solidFill>
                  <a:srgbClr val="FFFFFF"/>
                </a:solidFill>
                <a:latin typeface="Old Standard Bold"/>
              </a:rPr>
              <a:t>1914-1918</a:t>
            </a:r>
          </a:p>
        </p:txBody>
      </p:sp>
      <p:sp>
        <p:nvSpPr>
          <p:cNvPr name="TextBox 12" id="12"/>
          <p:cNvSpPr txBox="true"/>
          <p:nvPr/>
        </p:nvSpPr>
        <p:spPr>
          <a:xfrm rot="0">
            <a:off x="0" y="9613901"/>
            <a:ext cx="10115287" cy="673099"/>
          </a:xfrm>
          <a:prstGeom prst="rect">
            <a:avLst/>
          </a:prstGeom>
        </p:spPr>
        <p:txBody>
          <a:bodyPr anchor="t" rtlCol="false" tIns="0" lIns="0" bIns="0" rIns="0">
            <a:spAutoFit/>
          </a:bodyPr>
          <a:lstStyle/>
          <a:p>
            <a:pPr algn="ctr">
              <a:lnSpc>
                <a:spcPts val="4900"/>
              </a:lnSpc>
            </a:pPr>
            <a:r>
              <a:rPr lang="en-US" sz="3500">
                <a:solidFill>
                  <a:srgbClr val="7851CB"/>
                </a:solidFill>
                <a:latin typeface="Arial Bold"/>
              </a:rPr>
              <a:t>Strand Two &amp; Three: The History of the World</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800100"/>
            <a:ext cx="15609955" cy="1133475"/>
          </a:xfrm>
          <a:prstGeom prst="rect">
            <a:avLst/>
          </a:prstGeom>
        </p:spPr>
        <p:txBody>
          <a:bodyPr anchor="t" rtlCol="false" tIns="0" lIns="0" bIns="0" rIns="0">
            <a:spAutoFit/>
          </a:bodyPr>
          <a:lstStyle/>
          <a:p>
            <a:pPr algn="l">
              <a:lnSpc>
                <a:spcPts val="8399"/>
              </a:lnSpc>
            </a:pPr>
            <a:r>
              <a:rPr lang="en-US" sz="5999">
                <a:solidFill>
                  <a:srgbClr val="363371"/>
                </a:solidFill>
                <a:latin typeface="Arial Bold"/>
              </a:rPr>
              <a:t>Checkpoint pg. 287 (Artefact, 2nd Edition)</a:t>
            </a:r>
          </a:p>
        </p:txBody>
      </p:sp>
      <p:sp>
        <p:nvSpPr>
          <p:cNvPr name="TextBox 7" id="7"/>
          <p:cNvSpPr txBox="true"/>
          <p:nvPr/>
        </p:nvSpPr>
        <p:spPr>
          <a:xfrm rot="0">
            <a:off x="1028700" y="2149474"/>
            <a:ext cx="15609955" cy="4851400"/>
          </a:xfrm>
          <a:prstGeom prst="rect">
            <a:avLst/>
          </a:prstGeom>
        </p:spPr>
        <p:txBody>
          <a:bodyPr anchor="t" rtlCol="false" tIns="0" lIns="0" bIns="0" rIns="0">
            <a:spAutoFit/>
          </a:bodyPr>
          <a:lstStyle/>
          <a:p>
            <a:pPr algn="l" marL="539749" indent="-269875" lvl="1">
              <a:lnSpc>
                <a:spcPts val="3499"/>
              </a:lnSpc>
              <a:buAutoNum type="arabicPeriod" startAt="1"/>
            </a:pPr>
            <a:r>
              <a:rPr lang="en-US" sz="2499">
                <a:solidFill>
                  <a:srgbClr val="000000"/>
                </a:solidFill>
                <a:latin typeface="Arial"/>
              </a:rPr>
              <a:t>Why were there tensions between European states in the years before World War I?</a:t>
            </a:r>
          </a:p>
          <a:p>
            <a:pPr algn="l" marL="1079499" indent="-359833" lvl="2">
              <a:lnSpc>
                <a:spcPts val="3499"/>
              </a:lnSpc>
              <a:buAutoNum type="alphaLcPeriod" startAt="1"/>
            </a:pPr>
            <a:r>
              <a:rPr lang="en-US" sz="2499">
                <a:solidFill>
                  <a:srgbClr val="000000"/>
                </a:solidFill>
                <a:latin typeface="Arial"/>
              </a:rPr>
              <a:t>Disagreements over colonies in Africa and Asia</a:t>
            </a:r>
          </a:p>
          <a:p>
            <a:pPr algn="l" marL="1079499" indent="-359833" lvl="2">
              <a:lnSpc>
                <a:spcPts val="3499"/>
              </a:lnSpc>
              <a:buAutoNum type="alphaLcPeriod" startAt="1"/>
            </a:pPr>
            <a:r>
              <a:rPr lang="en-US" sz="2499">
                <a:solidFill>
                  <a:srgbClr val="000000"/>
                </a:solidFill>
                <a:latin typeface="Arial"/>
              </a:rPr>
              <a:t>Military arms races, especially between Germany and Britain over their naval fleets</a:t>
            </a:r>
          </a:p>
          <a:p>
            <a:pPr algn="l" marL="1079499" indent="-359833" lvl="2">
              <a:lnSpc>
                <a:spcPts val="3499"/>
              </a:lnSpc>
              <a:buAutoNum type="alphaLcPeriod" startAt="1"/>
            </a:pPr>
            <a:r>
              <a:rPr lang="en-US" sz="2499">
                <a:solidFill>
                  <a:srgbClr val="000000"/>
                </a:solidFill>
                <a:latin typeface="Arial"/>
              </a:rPr>
              <a:t>Competition between Austria and Russia for influence in the Balkans (south-east Europe) as the Ottoman Empire slowly collapsed and new states (such as Serbia) emerged.</a:t>
            </a:r>
          </a:p>
          <a:p>
            <a:pPr algn="l" marL="539749" indent="-269875" lvl="1">
              <a:lnSpc>
                <a:spcPts val="3499"/>
              </a:lnSpc>
              <a:buAutoNum type="arabicPeriod" startAt="1"/>
            </a:pPr>
            <a:r>
              <a:rPr lang="en-US" sz="2499">
                <a:solidFill>
                  <a:srgbClr val="000000"/>
                </a:solidFill>
                <a:latin typeface="Arial"/>
              </a:rPr>
              <a:t>What is an alliance?</a:t>
            </a:r>
          </a:p>
          <a:p>
            <a:pPr algn="l" marL="1079499" indent="-359833" lvl="2">
              <a:lnSpc>
                <a:spcPts val="3499"/>
              </a:lnSpc>
              <a:buAutoNum type="alphaLcPeriod" startAt="1"/>
            </a:pPr>
            <a:r>
              <a:rPr lang="en-US" sz="2499">
                <a:solidFill>
                  <a:srgbClr val="000000"/>
                </a:solidFill>
                <a:latin typeface="Arial"/>
              </a:rPr>
              <a:t>An alliance is an agreement between states to aid each other in wartime.</a:t>
            </a:r>
          </a:p>
          <a:p>
            <a:pPr algn="l" marL="539749" indent="-269875" lvl="1">
              <a:lnSpc>
                <a:spcPts val="3499"/>
              </a:lnSpc>
              <a:buAutoNum type="arabicPeriod" startAt="1"/>
            </a:pPr>
            <a:r>
              <a:rPr lang="en-US" sz="2499">
                <a:solidFill>
                  <a:srgbClr val="000000"/>
                </a:solidFill>
                <a:latin typeface="Arial"/>
              </a:rPr>
              <a:t>What event sparked the outbreak of war in 1914?</a:t>
            </a:r>
          </a:p>
          <a:p>
            <a:pPr algn="l" marL="1079499" indent="-359833" lvl="2">
              <a:lnSpc>
                <a:spcPts val="3499"/>
              </a:lnSpc>
              <a:buAutoNum type="alphaLcPeriod" startAt="1"/>
            </a:pPr>
            <a:r>
              <a:rPr lang="en-US" sz="2499">
                <a:solidFill>
                  <a:srgbClr val="000000"/>
                </a:solidFill>
                <a:latin typeface="Arial"/>
              </a:rPr>
              <a:t>On the 28th June 1914 the heir to the Austro-Hungarian Empire, the Archduke Franz Ferdinand, was assassinated in Sarajevo (the capital of Bosnia).</a:t>
            </a:r>
          </a:p>
          <a:p>
            <a:pPr algn="l" marL="539749" indent="-269875" lvl="1">
              <a:lnSpc>
                <a:spcPts val="3499"/>
              </a:lnSpc>
              <a:buAutoNum type="arabicPeriod" startAt="1"/>
            </a:pPr>
            <a:r>
              <a:rPr lang="en-US" sz="2499">
                <a:solidFill>
                  <a:srgbClr val="000000"/>
                </a:solidFill>
                <a:latin typeface="Arial"/>
              </a:rPr>
              <a:t>Which countries were on either side in the conflict?</a:t>
            </a:r>
          </a:p>
        </p:txBody>
      </p:sp>
      <p:grpSp>
        <p:nvGrpSpPr>
          <p:cNvPr name="Group 8" id="8"/>
          <p:cNvGrpSpPr/>
          <p:nvPr/>
        </p:nvGrpSpPr>
        <p:grpSpPr>
          <a:xfrm rot="0">
            <a:off x="12988850" y="9725311"/>
            <a:ext cx="3950410" cy="561689"/>
            <a:chOff x="0" y="0"/>
            <a:chExt cx="5267213" cy="748919"/>
          </a:xfrm>
        </p:grpSpPr>
        <p:sp>
          <p:nvSpPr>
            <p:cNvPr name="Freeform 9" id="9"/>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1" id="11"/>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TextBox 12" id="12"/>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
        <p:nvSpPr>
          <p:cNvPr name="TextBox 13" id="13"/>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Twenty-One: World War I</a:t>
            </a:r>
          </a:p>
        </p:txBody>
      </p:sp>
      <p:graphicFrame>
        <p:nvGraphicFramePr>
          <p:cNvPr name="Table 14" id="14"/>
          <p:cNvGraphicFramePr>
            <a:graphicFrameLocks noGrp="true"/>
          </p:cNvGraphicFramePr>
          <p:nvPr/>
        </p:nvGraphicFramePr>
        <p:xfrm>
          <a:off x="1028700" y="6991350"/>
          <a:ext cx="15609955" cy="2266950"/>
        </p:xfrm>
        <a:graphic>
          <a:graphicData uri="http://schemas.openxmlformats.org/drawingml/2006/table">
            <a:tbl>
              <a:tblPr/>
              <a:tblGrid>
                <a:gridCol w="7314598"/>
                <a:gridCol w="8295357"/>
              </a:tblGrid>
              <a:tr h="377825">
                <a:tc>
                  <a:txBody>
                    <a:bodyPr anchor="t" rtlCol="false"/>
                    <a:lstStyle/>
                    <a:p>
                      <a:pPr algn="ctr">
                        <a:lnSpc>
                          <a:spcPts val="2191"/>
                        </a:lnSpc>
                        <a:defRPr/>
                      </a:pPr>
                      <a:r>
                        <a:rPr lang="en-US" sz="1565">
                          <a:solidFill>
                            <a:srgbClr val="FFFFFF"/>
                          </a:solidFill>
                          <a:latin typeface="Arial Bold"/>
                        </a:rPr>
                        <a:t>The Entente Powers</a:t>
                      </a:r>
                      <a:endParaRPr lang="en-US" sz="1100"/>
                    </a:p>
                  </a:txBody>
                  <a:tcPr marL="19050" marR="19050" marT="19050" marB="1905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solidFill>
                      <a:srgbClr val="0F6FC6"/>
                    </a:solidFill>
                  </a:tcPr>
                </a:tc>
                <a:tc>
                  <a:txBody>
                    <a:bodyPr anchor="t" rtlCol="false"/>
                    <a:lstStyle/>
                    <a:p>
                      <a:pPr algn="ctr">
                        <a:lnSpc>
                          <a:spcPts val="2191"/>
                        </a:lnSpc>
                        <a:defRPr/>
                      </a:pPr>
                      <a:r>
                        <a:rPr lang="en-US" sz="1565">
                          <a:solidFill>
                            <a:srgbClr val="FFFFFF"/>
                          </a:solidFill>
                          <a:latin typeface="Arial Bold"/>
                        </a:rPr>
                        <a:t>The Central Powers</a:t>
                      </a:r>
                      <a:endParaRPr lang="en-US" sz="1100"/>
                    </a:p>
                  </a:txBody>
                  <a:tcPr marL="19050" marR="19050" marT="19050" marB="1905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solidFill>
                      <a:srgbClr val="CD0000"/>
                    </a:solidFill>
                  </a:tcPr>
                </a:tc>
              </a:tr>
              <a:tr h="377825">
                <a:tc>
                  <a:txBody>
                    <a:bodyPr anchor="t" rtlCol="false"/>
                    <a:lstStyle/>
                    <a:p>
                      <a:pPr algn="ctr">
                        <a:lnSpc>
                          <a:spcPts val="2191"/>
                        </a:lnSpc>
                        <a:defRPr/>
                      </a:pPr>
                      <a:r>
                        <a:rPr lang="en-US" sz="1565">
                          <a:solidFill>
                            <a:srgbClr val="000000"/>
                          </a:solidFill>
                          <a:latin typeface="Arial"/>
                        </a:rPr>
                        <a:t>Britain (and Ireland)</a:t>
                      </a:r>
                      <a:endParaRPr lang="en-US" sz="1100"/>
                    </a:p>
                  </a:txBody>
                  <a:tcPr marL="19050" marR="19050" marT="19050" marB="1905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a:lnSpc>
                          <a:spcPts val="2191"/>
                        </a:lnSpc>
                        <a:defRPr/>
                      </a:pPr>
                      <a:r>
                        <a:rPr lang="en-US" sz="1565">
                          <a:solidFill>
                            <a:srgbClr val="000000"/>
                          </a:solidFill>
                          <a:latin typeface="Arial"/>
                        </a:rPr>
                        <a:t>Germany</a:t>
                      </a:r>
                      <a:endParaRPr lang="en-US" sz="1100"/>
                    </a:p>
                  </a:txBody>
                  <a:tcPr marL="19050" marR="19050" marT="19050" marB="1905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r>
              <a:tr h="377825">
                <a:tc>
                  <a:txBody>
                    <a:bodyPr anchor="t" rtlCol="false"/>
                    <a:lstStyle/>
                    <a:p>
                      <a:pPr algn="ctr">
                        <a:lnSpc>
                          <a:spcPts val="2191"/>
                        </a:lnSpc>
                        <a:defRPr/>
                      </a:pPr>
                      <a:r>
                        <a:rPr lang="en-US" sz="1565">
                          <a:solidFill>
                            <a:srgbClr val="000000"/>
                          </a:solidFill>
                          <a:latin typeface="Arial"/>
                        </a:rPr>
                        <a:t>France</a:t>
                      </a:r>
                      <a:endParaRPr lang="en-US" sz="1100"/>
                    </a:p>
                  </a:txBody>
                  <a:tcPr marL="19050" marR="19050" marT="19050" marB="1905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a:lnSpc>
                          <a:spcPts val="2191"/>
                        </a:lnSpc>
                        <a:defRPr/>
                      </a:pPr>
                      <a:r>
                        <a:rPr lang="en-US" sz="1565">
                          <a:solidFill>
                            <a:srgbClr val="000000"/>
                          </a:solidFill>
                          <a:latin typeface="Arial"/>
                        </a:rPr>
                        <a:t>The Austro-Hungarian Empire (Habsburg Empire)</a:t>
                      </a:r>
                      <a:endParaRPr lang="en-US" sz="1100"/>
                    </a:p>
                  </a:txBody>
                  <a:tcPr marL="19050" marR="19050" marT="19050" marB="1905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r>
              <a:tr h="377825">
                <a:tc>
                  <a:txBody>
                    <a:bodyPr anchor="t" rtlCol="false"/>
                    <a:lstStyle/>
                    <a:p>
                      <a:pPr algn="ctr">
                        <a:lnSpc>
                          <a:spcPts val="2191"/>
                        </a:lnSpc>
                        <a:defRPr/>
                      </a:pPr>
                      <a:r>
                        <a:rPr lang="en-US" sz="1565">
                          <a:solidFill>
                            <a:srgbClr val="000000"/>
                          </a:solidFill>
                          <a:latin typeface="Arial"/>
                        </a:rPr>
                        <a:t>Russian Empire (until October 1917)</a:t>
                      </a:r>
                      <a:endParaRPr lang="en-US" sz="1100"/>
                    </a:p>
                  </a:txBody>
                  <a:tcPr marL="19050" marR="19050" marT="19050" marB="1905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a:lnSpc>
                          <a:spcPts val="2191"/>
                        </a:lnSpc>
                        <a:defRPr/>
                      </a:pPr>
                      <a:r>
                        <a:rPr lang="en-US" sz="1565">
                          <a:solidFill>
                            <a:srgbClr val="000000"/>
                          </a:solidFill>
                          <a:latin typeface="Arial"/>
                        </a:rPr>
                        <a:t>The Ottoman Empire</a:t>
                      </a:r>
                      <a:endParaRPr lang="en-US" sz="1100"/>
                    </a:p>
                  </a:txBody>
                  <a:tcPr marL="19050" marR="19050" marT="19050" marB="1905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r>
              <a:tr h="377825">
                <a:tc>
                  <a:txBody>
                    <a:bodyPr anchor="t" rtlCol="false"/>
                    <a:lstStyle/>
                    <a:p>
                      <a:pPr algn="ctr">
                        <a:lnSpc>
                          <a:spcPts val="2191"/>
                        </a:lnSpc>
                        <a:defRPr/>
                      </a:pPr>
                      <a:r>
                        <a:rPr lang="en-US" sz="1565">
                          <a:solidFill>
                            <a:srgbClr val="000000"/>
                          </a:solidFill>
                          <a:latin typeface="Arial"/>
                        </a:rPr>
                        <a:t>Italy (from 1915)</a:t>
                      </a:r>
                      <a:endParaRPr lang="en-US" sz="1100"/>
                    </a:p>
                  </a:txBody>
                  <a:tcPr marL="19050" marR="19050" marT="19050" marB="1905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a:lnSpc>
                          <a:spcPts val="2191"/>
                        </a:lnSpc>
                        <a:defRPr/>
                      </a:pPr>
                      <a:endParaRPr lang="en-US" sz="1100"/>
                    </a:p>
                  </a:txBody>
                  <a:tcPr marL="19050" marR="19050" marT="19050" marB="1905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r>
              <a:tr h="377825">
                <a:tc>
                  <a:txBody>
                    <a:bodyPr anchor="t" rtlCol="false"/>
                    <a:lstStyle/>
                    <a:p>
                      <a:pPr algn="ctr">
                        <a:lnSpc>
                          <a:spcPts val="2191"/>
                        </a:lnSpc>
                        <a:defRPr/>
                      </a:pPr>
                      <a:r>
                        <a:rPr lang="en-US" sz="1565">
                          <a:solidFill>
                            <a:srgbClr val="000000"/>
                          </a:solidFill>
                          <a:latin typeface="Arial"/>
                        </a:rPr>
                        <a:t>The United States (from 1917)</a:t>
                      </a:r>
                      <a:endParaRPr lang="en-US" sz="1100"/>
                    </a:p>
                  </a:txBody>
                  <a:tcPr marL="19050" marR="19050" marT="19050" marB="1905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a:lnSpc>
                          <a:spcPts val="2191"/>
                        </a:lnSpc>
                        <a:defRPr/>
                      </a:pPr>
                      <a:endParaRPr lang="en-US" sz="1100"/>
                    </a:p>
                  </a:txBody>
                  <a:tcPr marL="19050" marR="19050" marT="19050" marB="1905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r>
            </a:tbl>
          </a:graphicData>
        </a:graphic>
      </p:graphicFrame>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0" y="3599172"/>
            <a:ext cx="18288000" cy="1327150"/>
          </a:xfrm>
          <a:prstGeom prst="rect">
            <a:avLst/>
          </a:prstGeom>
        </p:spPr>
        <p:txBody>
          <a:bodyPr anchor="t" rtlCol="false" tIns="0" lIns="0" bIns="0" rIns="0">
            <a:spAutoFit/>
          </a:bodyPr>
          <a:lstStyle/>
          <a:p>
            <a:pPr algn="ctr">
              <a:lnSpc>
                <a:spcPts val="9799"/>
              </a:lnSpc>
            </a:pPr>
            <a:r>
              <a:rPr lang="en-US" sz="6999" spc="314">
                <a:solidFill>
                  <a:srgbClr val="363371"/>
                </a:solidFill>
                <a:latin typeface="Arial Bold"/>
              </a:rPr>
              <a:t>21.1: LIFE DURING WORLD WAR I</a:t>
            </a:r>
          </a:p>
        </p:txBody>
      </p:sp>
      <p:sp>
        <p:nvSpPr>
          <p:cNvPr name="TextBox 4" id="4"/>
          <p:cNvSpPr txBox="true"/>
          <p:nvPr/>
        </p:nvSpPr>
        <p:spPr>
          <a:xfrm rot="0">
            <a:off x="351801" y="3884922"/>
            <a:ext cx="17584398" cy="1044575"/>
          </a:xfrm>
          <a:prstGeom prst="rect">
            <a:avLst/>
          </a:prstGeom>
        </p:spPr>
        <p:txBody>
          <a:bodyPr anchor="t" rtlCol="false" tIns="0" lIns="0" bIns="0" rIns="0">
            <a:spAutoFit/>
          </a:bodyPr>
          <a:lstStyle/>
          <a:p>
            <a:pPr algn="ctr">
              <a:lnSpc>
                <a:spcPts val="8049"/>
              </a:lnSpc>
            </a:pPr>
            <a:r>
              <a:rPr lang="en-US" sz="6999" spc="2099">
                <a:solidFill>
                  <a:srgbClr val="FFFFFF"/>
                </a:solidFill>
                <a:latin typeface="Daydream"/>
              </a:rPr>
              <a:t>21.1: life during world war i</a:t>
            </a:r>
          </a:p>
        </p:txBody>
      </p:sp>
      <p:sp>
        <p:nvSpPr>
          <p:cNvPr name="TextBox 5" id="5"/>
          <p:cNvSpPr txBox="true"/>
          <p:nvPr/>
        </p:nvSpPr>
        <p:spPr>
          <a:xfrm rot="0">
            <a:off x="15680334" y="-14772"/>
            <a:ext cx="2162188" cy="591277"/>
          </a:xfrm>
          <a:prstGeom prst="rect">
            <a:avLst/>
          </a:prstGeom>
        </p:spPr>
        <p:txBody>
          <a:bodyPr anchor="t" rtlCol="false" tIns="0" lIns="0" bIns="0" rIns="0">
            <a:spAutoFit/>
          </a:bodyPr>
          <a:lstStyle/>
          <a:p>
            <a:pPr algn="r">
              <a:lnSpc>
                <a:spcPts val="4206"/>
              </a:lnSpc>
            </a:pPr>
            <a:r>
              <a:rPr lang="en-US" sz="3004">
                <a:solidFill>
                  <a:srgbClr val="FFFFFF"/>
                </a:solidFill>
                <a:latin typeface="Old Standard Bold"/>
              </a:rPr>
              <a:t>Chapter 21</a:t>
            </a:r>
          </a:p>
        </p:txBody>
      </p:sp>
      <p:sp>
        <p:nvSpPr>
          <p:cNvPr name="TextBox 6" id="6"/>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a:solidFill>
                  <a:srgbClr val="FFFFFF"/>
                </a:solidFill>
                <a:latin typeface="Old Standard Bold"/>
              </a:rPr>
              <a:t>1914-1918</a:t>
            </a:r>
          </a:p>
        </p:txBody>
      </p:sp>
      <p:grpSp>
        <p:nvGrpSpPr>
          <p:cNvPr name="Group 7" id="7"/>
          <p:cNvGrpSpPr/>
          <p:nvPr/>
        </p:nvGrpSpPr>
        <p:grpSpPr>
          <a:xfrm rot="0">
            <a:off x="14337590" y="9725311"/>
            <a:ext cx="3950410" cy="561689"/>
            <a:chOff x="0" y="0"/>
            <a:chExt cx="5267213" cy="748919"/>
          </a:xfrm>
        </p:grpSpPr>
        <p:sp>
          <p:nvSpPr>
            <p:cNvPr name="Freeform 8" id="8"/>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9" id="9"/>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10" id="10"/>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TextBox 11" id="11"/>
          <p:cNvSpPr txBox="true"/>
          <p:nvPr/>
        </p:nvSpPr>
        <p:spPr>
          <a:xfrm rot="0">
            <a:off x="0" y="9613901"/>
            <a:ext cx="10115287" cy="673099"/>
          </a:xfrm>
          <a:prstGeom prst="rect">
            <a:avLst/>
          </a:prstGeom>
        </p:spPr>
        <p:txBody>
          <a:bodyPr anchor="t" rtlCol="false" tIns="0" lIns="0" bIns="0" rIns="0">
            <a:spAutoFit/>
          </a:bodyPr>
          <a:lstStyle/>
          <a:p>
            <a:pPr algn="ctr">
              <a:lnSpc>
                <a:spcPts val="4900"/>
              </a:lnSpc>
            </a:pPr>
            <a:r>
              <a:rPr lang="en-US" sz="3500">
                <a:solidFill>
                  <a:srgbClr val="363371"/>
                </a:solidFill>
                <a:latin typeface="Arial Bold"/>
              </a:rPr>
              <a:t>Strand Two &amp; Three: The History of the World</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TextBox 10" id="10"/>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363371"/>
                </a:solidFill>
                <a:latin typeface="Arial Bold"/>
              </a:rPr>
              <a:t>Life in the Trenches</a:t>
            </a:r>
          </a:p>
        </p:txBody>
      </p:sp>
      <p:sp>
        <p:nvSpPr>
          <p:cNvPr name="TextBox 11" id="11"/>
          <p:cNvSpPr txBox="true"/>
          <p:nvPr/>
        </p:nvSpPr>
        <p:spPr>
          <a:xfrm rot="0">
            <a:off x="1028700" y="2139949"/>
            <a:ext cx="15609955" cy="5737224"/>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Both sides had expected the war to be over within months; British soldiers going as far to tell their families that they would be home by Christmas. </a:t>
            </a:r>
            <a:r>
              <a:rPr lang="en-US" sz="2500">
                <a:solidFill>
                  <a:srgbClr val="000000"/>
                </a:solidFill>
                <a:latin typeface="Arial"/>
              </a:rPr>
              <a:t>However, the war quickly developed into a </a:t>
            </a:r>
            <a:r>
              <a:rPr lang="en-US" sz="2500">
                <a:solidFill>
                  <a:srgbClr val="000000"/>
                </a:solidFill>
                <a:latin typeface="Arial Bold"/>
              </a:rPr>
              <a:t>stalemate </a:t>
            </a:r>
            <a:r>
              <a:rPr lang="en-US" sz="2500">
                <a:solidFill>
                  <a:srgbClr val="000000"/>
                </a:solidFill>
                <a:latin typeface="Arial"/>
              </a:rPr>
              <a:t>(neither side could win) that would drag on for </a:t>
            </a:r>
            <a:r>
              <a:rPr lang="en-US" sz="2500">
                <a:solidFill>
                  <a:srgbClr val="000000"/>
                </a:solidFill>
                <a:latin typeface="Arial Bold"/>
              </a:rPr>
              <a:t>FOUR YEARS</a:t>
            </a:r>
            <a:r>
              <a:rPr lang="en-US" sz="2500">
                <a:solidFill>
                  <a:srgbClr val="000000"/>
                </a:solidFill>
                <a:latin typeface="Arial"/>
              </a:rPr>
              <a:t>. The Germans, who had almost defeated the French in the first few weeks had to split their forces between the </a:t>
            </a:r>
            <a:r>
              <a:rPr lang="en-US" sz="2500">
                <a:solidFill>
                  <a:srgbClr val="000000"/>
                </a:solidFill>
                <a:latin typeface="Arial Bold"/>
              </a:rPr>
              <a:t>Eastern Front </a:t>
            </a:r>
            <a:r>
              <a:rPr lang="en-US" sz="2500">
                <a:solidFill>
                  <a:srgbClr val="000000"/>
                </a:solidFill>
                <a:latin typeface="Arial"/>
              </a:rPr>
              <a:t>(Russia) and the </a:t>
            </a:r>
            <a:r>
              <a:rPr lang="en-US" sz="2500">
                <a:solidFill>
                  <a:srgbClr val="000000"/>
                </a:solidFill>
                <a:latin typeface="Arial Bold"/>
              </a:rPr>
              <a:t>Western Front </a:t>
            </a:r>
            <a:r>
              <a:rPr lang="en-US" sz="2500">
                <a:solidFill>
                  <a:srgbClr val="000000"/>
                </a:solidFill>
                <a:latin typeface="Arial"/>
              </a:rPr>
              <a:t>(France/Britain). While the Germans couldn’t defeat their Eastern enemies, neither could the French and British drive the German army out of northern France. Along the Western Front, soldiers dug networks of deep </a:t>
            </a:r>
            <a:r>
              <a:rPr lang="en-US" sz="2500">
                <a:solidFill>
                  <a:srgbClr val="000000"/>
                </a:solidFill>
                <a:latin typeface="Arial Bold"/>
              </a:rPr>
              <a:t>trenches </a:t>
            </a:r>
            <a:r>
              <a:rPr lang="en-US" sz="2500">
                <a:solidFill>
                  <a:srgbClr val="000000"/>
                </a:solidFill>
                <a:latin typeface="Arial"/>
              </a:rPr>
              <a:t>to protect themselves from enemy fire. </a:t>
            </a:r>
          </a:p>
          <a:p>
            <a:pPr algn="l">
              <a:lnSpc>
                <a:spcPts val="3500"/>
              </a:lnSpc>
            </a:pPr>
            <a:r>
              <a:rPr lang="en-US" sz="2500">
                <a:solidFill>
                  <a:srgbClr val="000000"/>
                </a:solidFill>
                <a:latin typeface="Arial"/>
              </a:rPr>
              <a:t>The strip of land between the opposing armies was called </a:t>
            </a:r>
            <a:r>
              <a:rPr lang="en-US" sz="2500">
                <a:solidFill>
                  <a:srgbClr val="000000"/>
                </a:solidFill>
                <a:latin typeface="Arial Bold"/>
              </a:rPr>
              <a:t>no man’s land</a:t>
            </a:r>
            <a:r>
              <a:rPr lang="en-US" sz="2500">
                <a:solidFill>
                  <a:srgbClr val="000000"/>
                </a:solidFill>
                <a:latin typeface="Arial"/>
              </a:rPr>
              <a:t>. The ground here quickly became a deep, sticky and dangerous mud ground which lasted for the entire war. Trenches and shell craters were often full of foul water. To take the enemy trenches, soldiers had to climb out of their trenches (go ‘over the top’) and march across no man’s land. They were met by barbed wire, machine-gun fire and shelling. This made World War I battles incredibly bloody. For example, in 1916 there was 1.1 million people killed over five months at the Battle of the Somme alone. </a:t>
            </a:r>
          </a:p>
        </p:txBody>
      </p:sp>
      <p:sp>
        <p:nvSpPr>
          <p:cNvPr name="TextBox 12" id="12"/>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
        <p:nvSpPr>
          <p:cNvPr name="TextBox 13" id="13"/>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Twenty-One: World War I</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TextBox 10" id="10"/>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
        <p:nvSpPr>
          <p:cNvPr name="TextBox 11" id="11"/>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Twenty-One: World War I</a:t>
            </a:r>
          </a:p>
        </p:txBody>
      </p:sp>
      <p:sp>
        <p:nvSpPr>
          <p:cNvPr name="Freeform 12" id="12"/>
          <p:cNvSpPr/>
          <p:nvPr/>
        </p:nvSpPr>
        <p:spPr>
          <a:xfrm flipH="false" flipV="false" rot="0">
            <a:off x="5392018" y="2806636"/>
            <a:ext cx="11547242" cy="4661598"/>
          </a:xfrm>
          <a:custGeom>
            <a:avLst/>
            <a:gdLst/>
            <a:ahLst/>
            <a:cxnLst/>
            <a:rect r="r" b="b" t="t" l="l"/>
            <a:pathLst>
              <a:path h="4661598" w="11547242">
                <a:moveTo>
                  <a:pt x="0" y="0"/>
                </a:moveTo>
                <a:lnTo>
                  <a:pt x="11547242" y="0"/>
                </a:lnTo>
                <a:lnTo>
                  <a:pt x="11547242" y="4661598"/>
                </a:lnTo>
                <a:lnTo>
                  <a:pt x="0" y="4661598"/>
                </a:lnTo>
                <a:lnTo>
                  <a:pt x="0" y="0"/>
                </a:lnTo>
                <a:close/>
              </a:path>
            </a:pathLst>
          </a:custGeom>
          <a:blipFill>
            <a:blip r:embed="rId6"/>
            <a:stretch>
              <a:fillRect l="0" t="0" r="0" b="0"/>
            </a:stretch>
          </a:blipFill>
        </p:spPr>
      </p:sp>
      <p:sp>
        <p:nvSpPr>
          <p:cNvPr name="Freeform 13" id="13"/>
          <p:cNvSpPr/>
          <p:nvPr/>
        </p:nvSpPr>
        <p:spPr>
          <a:xfrm flipH="false" flipV="false" rot="0">
            <a:off x="685800" y="2806636"/>
            <a:ext cx="4638406" cy="4661598"/>
          </a:xfrm>
          <a:custGeom>
            <a:avLst/>
            <a:gdLst/>
            <a:ahLst/>
            <a:cxnLst/>
            <a:rect r="r" b="b" t="t" l="l"/>
            <a:pathLst>
              <a:path h="4661598" w="4638406">
                <a:moveTo>
                  <a:pt x="0" y="0"/>
                </a:moveTo>
                <a:lnTo>
                  <a:pt x="4638406" y="0"/>
                </a:lnTo>
                <a:lnTo>
                  <a:pt x="4638406" y="4661598"/>
                </a:lnTo>
                <a:lnTo>
                  <a:pt x="0" y="4661598"/>
                </a:lnTo>
                <a:lnTo>
                  <a:pt x="0" y="0"/>
                </a:lnTo>
                <a:close/>
              </a:path>
            </a:pathLst>
          </a:custGeom>
          <a:blipFill>
            <a:blip r:embed="rId7"/>
            <a:stretch>
              <a:fillRect l="0" t="0" r="0" b="0"/>
            </a:stretch>
          </a:blipFill>
        </p:spPr>
      </p:sp>
      <p:sp>
        <p:nvSpPr>
          <p:cNvPr name="TextBox 14" id="14"/>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8" tooltip="https://twitter.com/MsEJenkinson"/>
              </a:rPr>
              <a:t>Eimear Jenkinson</a:t>
            </a:r>
            <a:r>
              <a:rPr lang="en-US" sz="2200">
                <a:solidFill>
                  <a:srgbClr val="000000"/>
                </a:solidFill>
                <a:latin typeface="Arial"/>
              </a:rPr>
              <a:t> and </a:t>
            </a:r>
            <a:r>
              <a:rPr lang="en-US" sz="2200" u="sng">
                <a:solidFill>
                  <a:srgbClr val="000000"/>
                </a:solidFill>
                <a:latin typeface="Arial"/>
                <a:hlinkClick r:id="rId9" tooltip="https://twitter.com/Gregg_ONeill"/>
              </a:rPr>
              <a:t>Gregg O'Neill</a:t>
            </a:r>
            <a:r>
              <a:rPr lang="en-US" sz="2200">
                <a:solidFill>
                  <a:srgbClr val="000000"/>
                </a:solidFill>
                <a:latin typeface="Arial"/>
              </a:rPr>
              <a:t> (</a:t>
            </a:r>
            <a:r>
              <a:rPr lang="en-US" sz="2200" u="sng">
                <a:solidFill>
                  <a:srgbClr val="000000"/>
                </a:solidFill>
                <a:latin typeface="Arial"/>
                <a:hlinkClick r:id="rId10" tooltip="https://educate.ie/"/>
              </a:rPr>
              <a:t>educate.ie</a:t>
            </a:r>
            <a:r>
              <a:rPr lang="en-US" sz="2200">
                <a:solidFill>
                  <a:srgbClr val="000000"/>
                </a:solidFill>
                <a:latin typeface="Arial"/>
              </a:rPr>
              <a:t>)</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Freeform 10" id="10"/>
          <p:cNvSpPr/>
          <p:nvPr/>
        </p:nvSpPr>
        <p:spPr>
          <a:xfrm flipH="false" flipV="false" rot="0">
            <a:off x="10249948" y="2244724"/>
            <a:ext cx="6388707" cy="7480586"/>
          </a:xfrm>
          <a:custGeom>
            <a:avLst/>
            <a:gdLst/>
            <a:ahLst/>
            <a:cxnLst/>
            <a:rect r="r" b="b" t="t" l="l"/>
            <a:pathLst>
              <a:path h="7480586" w="6388707">
                <a:moveTo>
                  <a:pt x="0" y="0"/>
                </a:moveTo>
                <a:lnTo>
                  <a:pt x="6388707" y="0"/>
                </a:lnTo>
                <a:lnTo>
                  <a:pt x="6388707" y="7480587"/>
                </a:lnTo>
                <a:lnTo>
                  <a:pt x="0" y="7480587"/>
                </a:lnTo>
                <a:lnTo>
                  <a:pt x="0" y="0"/>
                </a:lnTo>
                <a:close/>
              </a:path>
            </a:pathLst>
          </a:custGeom>
          <a:blipFill>
            <a:blip r:embed="rId6"/>
            <a:stretch>
              <a:fillRect l="0" t="0" r="0" b="-7247"/>
            </a:stretch>
          </a:blipFill>
        </p:spPr>
      </p:sp>
      <p:sp>
        <p:nvSpPr>
          <p:cNvPr name="TextBox 11" id="11"/>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363371"/>
                </a:solidFill>
                <a:latin typeface="Arial Bold"/>
              </a:rPr>
              <a:t>A New Era in Warfare</a:t>
            </a:r>
          </a:p>
        </p:txBody>
      </p:sp>
      <p:sp>
        <p:nvSpPr>
          <p:cNvPr name="TextBox 12" id="12"/>
          <p:cNvSpPr txBox="true"/>
          <p:nvPr/>
        </p:nvSpPr>
        <p:spPr>
          <a:xfrm rot="0">
            <a:off x="1028700" y="2139949"/>
            <a:ext cx="9221248" cy="7489824"/>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World War I also saw the introduction of </a:t>
            </a:r>
            <a:r>
              <a:rPr lang="en-US" sz="2500">
                <a:solidFill>
                  <a:srgbClr val="000000"/>
                </a:solidFill>
                <a:latin typeface="Arial Bold"/>
              </a:rPr>
              <a:t>new military technology</a:t>
            </a:r>
            <a:r>
              <a:rPr lang="en-US" sz="2500">
                <a:solidFill>
                  <a:srgbClr val="000000"/>
                </a:solidFill>
                <a:latin typeface="Arial"/>
              </a:rPr>
              <a:t>, including the first use of </a:t>
            </a:r>
            <a:r>
              <a:rPr lang="en-US" sz="2500">
                <a:solidFill>
                  <a:srgbClr val="000000"/>
                </a:solidFill>
                <a:latin typeface="Arial Bold"/>
              </a:rPr>
              <a:t>aeroplanes</a:t>
            </a:r>
            <a:r>
              <a:rPr lang="en-US" sz="2500">
                <a:solidFill>
                  <a:srgbClr val="000000"/>
                </a:solidFill>
                <a:latin typeface="Arial"/>
              </a:rPr>
              <a:t> for </a:t>
            </a:r>
            <a:r>
              <a:rPr lang="en-US" sz="2500">
                <a:solidFill>
                  <a:srgbClr val="000000"/>
                </a:solidFill>
                <a:latin typeface="Arial Bold"/>
              </a:rPr>
              <a:t>reconnaissance</a:t>
            </a:r>
            <a:r>
              <a:rPr lang="en-US" sz="2500">
                <a:solidFill>
                  <a:srgbClr val="000000"/>
                </a:solidFill>
                <a:latin typeface="Arial"/>
              </a:rPr>
              <a:t>, </a:t>
            </a:r>
            <a:r>
              <a:rPr lang="en-US" sz="2500">
                <a:solidFill>
                  <a:srgbClr val="000000"/>
                </a:solidFill>
                <a:latin typeface="Arial Bold"/>
              </a:rPr>
              <a:t>aerial</a:t>
            </a:r>
            <a:r>
              <a:rPr lang="en-US" sz="2500">
                <a:solidFill>
                  <a:srgbClr val="000000"/>
                </a:solidFill>
                <a:latin typeface="Arial"/>
              </a:rPr>
              <a:t> </a:t>
            </a:r>
            <a:r>
              <a:rPr lang="en-US" sz="2500">
                <a:solidFill>
                  <a:srgbClr val="000000"/>
                </a:solidFill>
                <a:latin typeface="Arial Bold"/>
              </a:rPr>
              <a:t>combat</a:t>
            </a:r>
            <a:r>
              <a:rPr lang="en-US" sz="2500">
                <a:solidFill>
                  <a:srgbClr val="000000"/>
                </a:solidFill>
                <a:latin typeface="Arial"/>
              </a:rPr>
              <a:t> and </a:t>
            </a:r>
            <a:r>
              <a:rPr lang="en-US" sz="2500">
                <a:solidFill>
                  <a:srgbClr val="000000"/>
                </a:solidFill>
                <a:latin typeface="Arial Bold"/>
              </a:rPr>
              <a:t>bombing</a:t>
            </a:r>
            <a:r>
              <a:rPr lang="en-US" sz="2500">
                <a:solidFill>
                  <a:srgbClr val="000000"/>
                </a:solidFill>
                <a:latin typeface="Arial"/>
              </a:rPr>
              <a:t>. German </a:t>
            </a:r>
            <a:r>
              <a:rPr lang="en-US" sz="2500">
                <a:solidFill>
                  <a:srgbClr val="000000"/>
                </a:solidFill>
                <a:latin typeface="Arial Bold"/>
              </a:rPr>
              <a:t>submarines</a:t>
            </a:r>
            <a:r>
              <a:rPr lang="en-US" sz="2500">
                <a:solidFill>
                  <a:srgbClr val="000000"/>
                </a:solidFill>
                <a:latin typeface="Arial"/>
              </a:rPr>
              <a:t> (</a:t>
            </a:r>
            <a:r>
              <a:rPr lang="en-US" sz="2500">
                <a:solidFill>
                  <a:srgbClr val="000000"/>
                </a:solidFill>
                <a:latin typeface="Arial Bold"/>
              </a:rPr>
              <a:t>U-boats</a:t>
            </a:r>
            <a:r>
              <a:rPr lang="en-US" sz="2500">
                <a:solidFill>
                  <a:srgbClr val="000000"/>
                </a:solidFill>
                <a:latin typeface="Arial"/>
              </a:rPr>
              <a:t>) attacked any ships (military or civilian) in enemy waters. The British invented the </a:t>
            </a:r>
            <a:r>
              <a:rPr lang="en-US" sz="2500">
                <a:solidFill>
                  <a:srgbClr val="000000"/>
                </a:solidFill>
                <a:latin typeface="Arial Bold"/>
              </a:rPr>
              <a:t>tank</a:t>
            </a:r>
            <a:r>
              <a:rPr lang="en-US" sz="2500">
                <a:solidFill>
                  <a:srgbClr val="000000"/>
                </a:solidFill>
                <a:latin typeface="Arial"/>
              </a:rPr>
              <a:t> to try to break the stalemate on the Western Front. </a:t>
            </a:r>
            <a:r>
              <a:rPr lang="en-US" sz="2500">
                <a:solidFill>
                  <a:srgbClr val="000000"/>
                </a:solidFill>
                <a:latin typeface="Arial Bold"/>
              </a:rPr>
              <a:t>Mines and grenades </a:t>
            </a:r>
            <a:r>
              <a:rPr lang="en-US" sz="2500">
                <a:solidFill>
                  <a:srgbClr val="000000"/>
                </a:solidFill>
                <a:latin typeface="Arial"/>
              </a:rPr>
              <a:t>were widely used. </a:t>
            </a:r>
          </a:p>
          <a:p>
            <a:pPr algn="l">
              <a:lnSpc>
                <a:spcPts val="3500"/>
              </a:lnSpc>
            </a:pPr>
            <a:r>
              <a:rPr lang="en-US" sz="2500">
                <a:solidFill>
                  <a:srgbClr val="000000"/>
                </a:solidFill>
                <a:latin typeface="Arial"/>
              </a:rPr>
              <a:t>World War I saw the </a:t>
            </a:r>
            <a:r>
              <a:rPr lang="en-US" sz="2500">
                <a:solidFill>
                  <a:srgbClr val="000000"/>
                </a:solidFill>
                <a:latin typeface="Arial Bold"/>
              </a:rPr>
              <a:t>first use of chemical weapons</a:t>
            </a:r>
            <a:r>
              <a:rPr lang="en-US" sz="2500">
                <a:solidFill>
                  <a:srgbClr val="000000"/>
                </a:solidFill>
                <a:latin typeface="Arial"/>
              </a:rPr>
              <a:t>: chlorine, mustard and phosgene gas. </a:t>
            </a:r>
            <a:r>
              <a:rPr lang="en-US" sz="2500">
                <a:solidFill>
                  <a:srgbClr val="000000"/>
                </a:solidFill>
                <a:latin typeface="Arial"/>
              </a:rPr>
              <a:t>Warfare had been transformed; never before could so many be killed, at a distance and in so many ways. Sadly, the generals were slow to adjust their tactics to this new reality – at the cost of their men.</a:t>
            </a:r>
          </a:p>
          <a:p>
            <a:pPr algn="l">
              <a:lnSpc>
                <a:spcPts val="3500"/>
              </a:lnSpc>
            </a:pPr>
            <a:r>
              <a:rPr lang="en-US" sz="2500">
                <a:solidFill>
                  <a:srgbClr val="000000"/>
                </a:solidFill>
                <a:latin typeface="Arial"/>
              </a:rPr>
              <a:t>Within six months of fighting, medics observed a set of symptoms among the trenches that they called ‘</a:t>
            </a:r>
            <a:r>
              <a:rPr lang="en-US" sz="2500">
                <a:solidFill>
                  <a:srgbClr val="000000"/>
                </a:solidFill>
                <a:latin typeface="Arial Bold"/>
              </a:rPr>
              <a:t>shell shock</a:t>
            </a:r>
            <a:r>
              <a:rPr lang="en-US" sz="2500">
                <a:solidFill>
                  <a:srgbClr val="000000"/>
                </a:solidFill>
                <a:latin typeface="Arial"/>
              </a:rPr>
              <a:t>’. Today, it is known as </a:t>
            </a:r>
            <a:r>
              <a:rPr lang="en-US" sz="2500">
                <a:solidFill>
                  <a:srgbClr val="000000"/>
                </a:solidFill>
                <a:latin typeface="Arial Bold"/>
              </a:rPr>
              <a:t>Post-Traumatic Stress Disorder </a:t>
            </a:r>
            <a:r>
              <a:rPr lang="en-US" sz="2500">
                <a:solidFill>
                  <a:srgbClr val="000000"/>
                </a:solidFill>
                <a:latin typeface="Arial"/>
              </a:rPr>
              <a:t>(PTSD). Symptoms included: Extreme anxiety, Tremors, Confusion, Memory loss, Nightmares and Sudden sight or hearing loss.</a:t>
            </a:r>
          </a:p>
        </p:txBody>
      </p:sp>
      <p:sp>
        <p:nvSpPr>
          <p:cNvPr name="TextBox 13" id="13"/>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
        <p:nvSpPr>
          <p:cNvPr name="TextBox 14" id="14"/>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Twenty-One: World War I</a:t>
            </a:r>
          </a:p>
        </p:txBody>
      </p:sp>
      <p:sp>
        <p:nvSpPr>
          <p:cNvPr name="TextBox 15" id="15"/>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Freeform 10" id="10"/>
          <p:cNvSpPr/>
          <p:nvPr/>
        </p:nvSpPr>
        <p:spPr>
          <a:xfrm flipH="false" flipV="false" rot="0">
            <a:off x="10249948" y="2244724"/>
            <a:ext cx="6639494" cy="6553731"/>
          </a:xfrm>
          <a:custGeom>
            <a:avLst/>
            <a:gdLst/>
            <a:ahLst/>
            <a:cxnLst/>
            <a:rect r="r" b="b" t="t" l="l"/>
            <a:pathLst>
              <a:path h="6553731" w="6639494">
                <a:moveTo>
                  <a:pt x="0" y="0"/>
                </a:moveTo>
                <a:lnTo>
                  <a:pt x="6639494" y="0"/>
                </a:lnTo>
                <a:lnTo>
                  <a:pt x="6639494" y="6553731"/>
                </a:lnTo>
                <a:lnTo>
                  <a:pt x="0" y="6553731"/>
                </a:lnTo>
                <a:lnTo>
                  <a:pt x="0" y="0"/>
                </a:lnTo>
                <a:close/>
              </a:path>
            </a:pathLst>
          </a:custGeom>
          <a:blipFill>
            <a:blip r:embed="rId6"/>
            <a:stretch>
              <a:fillRect l="0" t="0" r="0" b="0"/>
            </a:stretch>
          </a:blipFill>
        </p:spPr>
      </p:sp>
      <p:sp>
        <p:nvSpPr>
          <p:cNvPr name="TextBox 11" id="11"/>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363371"/>
                </a:solidFill>
                <a:latin typeface="Arial Bold"/>
              </a:rPr>
              <a:t>The Battle of the Somme</a:t>
            </a:r>
          </a:p>
        </p:txBody>
      </p:sp>
      <p:sp>
        <p:nvSpPr>
          <p:cNvPr name="TextBox 12" id="12"/>
          <p:cNvSpPr txBox="true"/>
          <p:nvPr/>
        </p:nvSpPr>
        <p:spPr>
          <a:xfrm rot="0">
            <a:off x="1028700" y="2139949"/>
            <a:ext cx="9221248" cy="7927974"/>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The </a:t>
            </a:r>
            <a:r>
              <a:rPr lang="en-US" sz="2500">
                <a:solidFill>
                  <a:srgbClr val="000000"/>
                </a:solidFill>
                <a:latin typeface="Arial Bold"/>
              </a:rPr>
              <a:t>Battle of the Somme </a:t>
            </a:r>
            <a:r>
              <a:rPr lang="en-US" sz="2500">
                <a:solidFill>
                  <a:srgbClr val="000000"/>
                </a:solidFill>
                <a:latin typeface="Arial"/>
              </a:rPr>
              <a:t>(1st July 1916 - 18th November 1916) took place in France, near the Somme River – hense the name of the battle. It was a battle fought by the armies of:</a:t>
            </a:r>
          </a:p>
          <a:p>
            <a:pPr algn="l" marL="539754" indent="-269877" lvl="1">
              <a:lnSpc>
                <a:spcPts val="3500"/>
              </a:lnSpc>
              <a:buFont typeface="Arial"/>
              <a:buChar char="•"/>
            </a:pPr>
            <a:r>
              <a:rPr lang="en-US" sz="2500">
                <a:solidFill>
                  <a:srgbClr val="000000"/>
                </a:solidFill>
                <a:latin typeface="Arial"/>
              </a:rPr>
              <a:t>The </a:t>
            </a:r>
            <a:r>
              <a:rPr lang="en-US" sz="2500">
                <a:solidFill>
                  <a:srgbClr val="000000"/>
                </a:solidFill>
                <a:latin typeface="Arial Bold Italics"/>
              </a:rPr>
              <a:t>British Empire</a:t>
            </a:r>
            <a:r>
              <a:rPr lang="en-US" sz="2500">
                <a:solidFill>
                  <a:srgbClr val="000000"/>
                </a:solidFill>
                <a:latin typeface="Arial"/>
              </a:rPr>
              <a:t> (Military commander: Douglas Haig)</a:t>
            </a:r>
          </a:p>
          <a:p>
            <a:pPr algn="l" marL="539754" indent="-269877" lvl="1">
              <a:lnSpc>
                <a:spcPts val="3500"/>
              </a:lnSpc>
              <a:buFont typeface="Arial"/>
              <a:buChar char="•"/>
            </a:pPr>
            <a:r>
              <a:rPr lang="en-US" sz="2500">
                <a:solidFill>
                  <a:srgbClr val="000000"/>
                </a:solidFill>
                <a:latin typeface="Arial"/>
              </a:rPr>
              <a:t>The </a:t>
            </a:r>
            <a:r>
              <a:rPr lang="en-US" sz="2500">
                <a:solidFill>
                  <a:srgbClr val="000000"/>
                </a:solidFill>
                <a:latin typeface="Arial Bold Italics"/>
              </a:rPr>
              <a:t>French Third Republic</a:t>
            </a:r>
            <a:r>
              <a:rPr lang="en-US" sz="2500">
                <a:solidFill>
                  <a:srgbClr val="000000"/>
                </a:solidFill>
                <a:latin typeface="Arial"/>
              </a:rPr>
              <a:t> (Military commander: Ferdinand Foch)</a:t>
            </a:r>
          </a:p>
          <a:p>
            <a:pPr algn="l" marL="539754" indent="-269877" lvl="1">
              <a:lnSpc>
                <a:spcPts val="3500"/>
              </a:lnSpc>
              <a:buFont typeface="Arial"/>
              <a:buChar char="•"/>
            </a:pPr>
            <a:r>
              <a:rPr lang="en-US" sz="2500">
                <a:solidFill>
                  <a:srgbClr val="000000"/>
                </a:solidFill>
                <a:latin typeface="Arial"/>
              </a:rPr>
              <a:t>The </a:t>
            </a:r>
            <a:r>
              <a:rPr lang="en-US" sz="2500">
                <a:solidFill>
                  <a:srgbClr val="000000"/>
                </a:solidFill>
                <a:latin typeface="Arial Bold Italics"/>
              </a:rPr>
              <a:t>German Empire</a:t>
            </a:r>
            <a:r>
              <a:rPr lang="en-US" sz="2500">
                <a:solidFill>
                  <a:srgbClr val="000000"/>
                </a:solidFill>
                <a:latin typeface="Arial"/>
              </a:rPr>
              <a:t> (Military commander: Max von Gallwitz and Fritz von Bellow)</a:t>
            </a:r>
          </a:p>
          <a:p>
            <a:pPr algn="l">
              <a:lnSpc>
                <a:spcPts val="3500"/>
              </a:lnSpc>
            </a:pPr>
            <a:r>
              <a:rPr lang="en-US" sz="2500">
                <a:solidFill>
                  <a:srgbClr val="000000"/>
                </a:solidFill>
                <a:latin typeface="Arial"/>
              </a:rPr>
              <a:t>It took 30 seconds for the first soldier to die. The aim of the attack was to break through German lines and defeat the German army. It was also hoped that the attack, started by the British, would allow the French Army to strike back on its own front. </a:t>
            </a:r>
          </a:p>
          <a:p>
            <a:pPr algn="l">
              <a:lnSpc>
                <a:spcPts val="3500"/>
              </a:lnSpc>
            </a:pPr>
            <a:r>
              <a:rPr lang="en-US" sz="2500">
                <a:solidFill>
                  <a:srgbClr val="000000"/>
                </a:solidFill>
                <a:latin typeface="Arial"/>
              </a:rPr>
              <a:t>General Haig was highly criticized for so long, because he carried on with the battle when 20,000 people had already died on the first day of the battle.</a:t>
            </a:r>
          </a:p>
          <a:p>
            <a:pPr algn="l">
              <a:lnSpc>
                <a:spcPts val="3500"/>
              </a:lnSpc>
            </a:pPr>
            <a:r>
              <a:rPr lang="en-US" sz="2500">
                <a:solidFill>
                  <a:srgbClr val="000000"/>
                </a:solidFill>
                <a:latin typeface="Arial"/>
              </a:rPr>
              <a:t>Many historians credit the win to the British and French forces. However, others believe it was a draw because of the large causalities suffered.</a:t>
            </a:r>
          </a:p>
        </p:txBody>
      </p:sp>
      <p:sp>
        <p:nvSpPr>
          <p:cNvPr name="TextBox 13" id="13"/>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
        <p:nvSpPr>
          <p:cNvPr name="TextBox 14" id="14"/>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Twenty-One: World War I</a:t>
            </a: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TextBox 10" id="10"/>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363371"/>
                </a:solidFill>
                <a:latin typeface="Arial Bold"/>
              </a:rPr>
              <a:t>The Battle of the Somme</a:t>
            </a:r>
          </a:p>
        </p:txBody>
      </p:sp>
      <p:sp>
        <p:nvSpPr>
          <p:cNvPr name="TextBox 11" id="11"/>
          <p:cNvSpPr txBox="true"/>
          <p:nvPr/>
        </p:nvSpPr>
        <p:spPr>
          <a:xfrm rot="0">
            <a:off x="1028700" y="2139949"/>
            <a:ext cx="15609955" cy="6613524"/>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They used: </a:t>
            </a:r>
            <a:r>
              <a:rPr lang="en-US" sz="2500">
                <a:solidFill>
                  <a:srgbClr val="000000"/>
                </a:solidFill>
                <a:latin typeface="Arial"/>
              </a:rPr>
              <a:t>Machine guns, Rifles, Grenades, Flamethrowers and Poisonous gasses. Artillery was used as a destructive weapon that fired shells at long distance, meaning there was little risk of hitting your own troops.</a:t>
            </a:r>
          </a:p>
          <a:p>
            <a:pPr algn="l">
              <a:lnSpc>
                <a:spcPts val="3500"/>
              </a:lnSpc>
            </a:pPr>
            <a:r>
              <a:rPr lang="en-US" sz="2500">
                <a:solidFill>
                  <a:srgbClr val="000000"/>
                </a:solidFill>
                <a:latin typeface="Arial"/>
              </a:rPr>
              <a:t>This battle also saw the first major use of chemical weapons in warfare. </a:t>
            </a:r>
            <a:r>
              <a:rPr lang="en-US" sz="2500">
                <a:solidFill>
                  <a:srgbClr val="000000"/>
                </a:solidFill>
                <a:latin typeface="Arial Bold"/>
              </a:rPr>
              <a:t>Chlorine Gas </a:t>
            </a:r>
            <a:r>
              <a:rPr lang="en-US" sz="2500">
                <a:solidFill>
                  <a:srgbClr val="000000"/>
                </a:solidFill>
                <a:latin typeface="Arial"/>
              </a:rPr>
              <a:t>was first used 22 April 1915. A greenish-yellow cloud that smelled like bleach. Killed soldiers by asphyxiation. </a:t>
            </a:r>
            <a:r>
              <a:rPr lang="en-US" sz="2500">
                <a:solidFill>
                  <a:srgbClr val="000000"/>
                </a:solidFill>
                <a:latin typeface="Arial Bold"/>
              </a:rPr>
              <a:t>Phosgene gas </a:t>
            </a:r>
            <a:r>
              <a:rPr lang="en-US" sz="2500">
                <a:solidFill>
                  <a:srgbClr val="000000"/>
                </a:solidFill>
                <a:latin typeface="Arial"/>
              </a:rPr>
              <a:t>was six times more deadly than chlorine gas. Responsible for 85% of chemical weapons fatalities during WWI. (slow acting poison). </a:t>
            </a:r>
            <a:r>
              <a:rPr lang="en-US" sz="2500">
                <a:solidFill>
                  <a:srgbClr val="000000"/>
                </a:solidFill>
                <a:latin typeface="Arial Bold"/>
              </a:rPr>
              <a:t>Mustard gas</a:t>
            </a:r>
            <a:r>
              <a:rPr lang="en-US" sz="2500">
                <a:solidFill>
                  <a:srgbClr val="000000"/>
                </a:solidFill>
                <a:latin typeface="Arial"/>
              </a:rPr>
              <a:t> caused severe blistering on it’s victims. Caused blindness (slow acting poison)</a:t>
            </a:r>
          </a:p>
          <a:p>
            <a:pPr algn="l">
              <a:lnSpc>
                <a:spcPts val="3500"/>
              </a:lnSpc>
            </a:pPr>
            <a:r>
              <a:rPr lang="en-US" sz="2500">
                <a:solidFill>
                  <a:srgbClr val="000000"/>
                </a:solidFill>
                <a:latin typeface="Arial"/>
              </a:rPr>
              <a:t>The Battle of the Somme symbolised the “horrors of warfare”. The </a:t>
            </a:r>
            <a:r>
              <a:rPr lang="en-US" sz="2500">
                <a:solidFill>
                  <a:srgbClr val="000000"/>
                </a:solidFill>
                <a:latin typeface="Arial Bold"/>
              </a:rPr>
              <a:t>French</a:t>
            </a:r>
            <a:r>
              <a:rPr lang="en-US" sz="2500">
                <a:solidFill>
                  <a:srgbClr val="000000"/>
                </a:solidFill>
                <a:latin typeface="Arial"/>
              </a:rPr>
              <a:t> lost </a:t>
            </a:r>
            <a:r>
              <a:rPr lang="en-US" sz="2500">
                <a:solidFill>
                  <a:srgbClr val="000000"/>
                </a:solidFill>
                <a:latin typeface="Arial Bold"/>
              </a:rPr>
              <a:t>200,000</a:t>
            </a:r>
            <a:r>
              <a:rPr lang="en-US" sz="2500">
                <a:solidFill>
                  <a:srgbClr val="000000"/>
                </a:solidFill>
                <a:latin typeface="Arial"/>
              </a:rPr>
              <a:t> men, the </a:t>
            </a:r>
            <a:r>
              <a:rPr lang="en-US" sz="2500">
                <a:solidFill>
                  <a:srgbClr val="000000"/>
                </a:solidFill>
                <a:latin typeface="Arial Bold"/>
              </a:rPr>
              <a:t>British </a:t>
            </a:r>
            <a:r>
              <a:rPr lang="en-US" sz="2500">
                <a:solidFill>
                  <a:srgbClr val="000000"/>
                </a:solidFill>
                <a:latin typeface="Arial"/>
              </a:rPr>
              <a:t>suffered </a:t>
            </a:r>
            <a:r>
              <a:rPr lang="en-US" sz="2500">
                <a:solidFill>
                  <a:srgbClr val="000000"/>
                </a:solidFill>
                <a:latin typeface="Arial Bold"/>
              </a:rPr>
              <a:t>420,000 </a:t>
            </a:r>
            <a:r>
              <a:rPr lang="en-US" sz="2500">
                <a:solidFill>
                  <a:srgbClr val="000000"/>
                </a:solidFill>
                <a:latin typeface="Arial"/>
              </a:rPr>
              <a:t>casualties while the </a:t>
            </a:r>
            <a:r>
              <a:rPr lang="en-US" sz="2500">
                <a:solidFill>
                  <a:srgbClr val="000000"/>
                </a:solidFill>
                <a:latin typeface="Arial Bold"/>
              </a:rPr>
              <a:t>Germans</a:t>
            </a:r>
            <a:r>
              <a:rPr lang="en-US" sz="2500">
                <a:solidFill>
                  <a:srgbClr val="000000"/>
                </a:solidFill>
                <a:latin typeface="Arial"/>
              </a:rPr>
              <a:t> lost </a:t>
            </a:r>
            <a:r>
              <a:rPr lang="en-US" sz="2500">
                <a:solidFill>
                  <a:srgbClr val="000000"/>
                </a:solidFill>
                <a:latin typeface="Arial Bold"/>
              </a:rPr>
              <a:t>500,000</a:t>
            </a:r>
            <a:r>
              <a:rPr lang="en-US" sz="2500">
                <a:solidFill>
                  <a:srgbClr val="000000"/>
                </a:solidFill>
                <a:latin typeface="Arial"/>
              </a:rPr>
              <a:t>. A total of over </a:t>
            </a:r>
            <a:r>
              <a:rPr lang="en-US" sz="2500">
                <a:solidFill>
                  <a:srgbClr val="000000"/>
                </a:solidFill>
                <a:latin typeface="Arial Bold"/>
              </a:rPr>
              <a:t>one million soldiers </a:t>
            </a:r>
            <a:r>
              <a:rPr lang="en-US" sz="2500">
                <a:solidFill>
                  <a:srgbClr val="000000"/>
                </a:solidFill>
                <a:latin typeface="Arial"/>
              </a:rPr>
              <a:t>lost their lives, out of the over three million soldiers who fought.</a:t>
            </a:r>
          </a:p>
          <a:p>
            <a:pPr algn="l">
              <a:lnSpc>
                <a:spcPts val="3500"/>
              </a:lnSpc>
            </a:pPr>
            <a:r>
              <a:rPr lang="en-US" sz="2500">
                <a:solidFill>
                  <a:srgbClr val="000000"/>
                </a:solidFill>
                <a:latin typeface="Arial"/>
              </a:rPr>
              <a:t>The first day was a complete disaster for the British: they suffered 20,000 troop fatalities and a further 40,000 troops were either taken captured or so badly injured that they could not fight the next day. General Haig was highly criticized for so long, because he carried on with the battle when they had already suffered huge losses on the first day of the battle.</a:t>
            </a:r>
          </a:p>
          <a:p>
            <a:pPr algn="l">
              <a:lnSpc>
                <a:spcPts val="3500"/>
              </a:lnSpc>
            </a:pPr>
            <a:r>
              <a:rPr lang="en-US" sz="2500">
                <a:solidFill>
                  <a:srgbClr val="000000"/>
                </a:solidFill>
                <a:latin typeface="Arial"/>
              </a:rPr>
              <a:t>Many historians credit the win to the British and French forces. However, others believe it was a draw because of the large causalities suffered.</a:t>
            </a:r>
          </a:p>
        </p:txBody>
      </p:sp>
      <p:sp>
        <p:nvSpPr>
          <p:cNvPr name="TextBox 12" id="12"/>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
        <p:nvSpPr>
          <p:cNvPr name="TextBox 13" id="13"/>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Twenty-One: World War I</a:t>
            </a:r>
          </a:p>
        </p:txBody>
      </p:sp>
      <p:sp>
        <p:nvSpPr>
          <p:cNvPr name="TextBox 14" id="14"/>
          <p:cNvSpPr txBox="true"/>
          <p:nvPr/>
        </p:nvSpPr>
        <p:spPr>
          <a:xfrm rot="0">
            <a:off x="1028700" y="8648699"/>
            <a:ext cx="15609955" cy="479424"/>
          </a:xfrm>
          <a:prstGeom prst="rect">
            <a:avLst/>
          </a:prstGeom>
        </p:spPr>
        <p:txBody>
          <a:bodyPr anchor="t" rtlCol="false" tIns="0" lIns="0" bIns="0" rIns="0">
            <a:spAutoFit/>
          </a:bodyPr>
          <a:lstStyle/>
          <a:p>
            <a:pPr algn="r">
              <a:lnSpc>
                <a:spcPts val="3500"/>
              </a:lnSpc>
            </a:pPr>
            <a:r>
              <a:rPr lang="en-US" sz="2500" u="sng">
                <a:solidFill>
                  <a:srgbClr val="000000"/>
                </a:solidFill>
                <a:latin typeface="Arial"/>
                <a:hlinkClick r:id="rId6" tooltip="https://www.youtube.com/watch?time_continue=8&amp;v=-Tv5gBa9DQs&amp;feature=emb_title"/>
              </a:rPr>
              <a:t>Footage from the Battle of the Somme</a:t>
            </a: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TextBox 10" id="10"/>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363371"/>
                </a:solidFill>
                <a:latin typeface="Arial Bold"/>
              </a:rPr>
              <a:t>The End of the War</a:t>
            </a:r>
          </a:p>
        </p:txBody>
      </p:sp>
      <p:sp>
        <p:nvSpPr>
          <p:cNvPr name="TextBox 11" id="11"/>
          <p:cNvSpPr txBox="true"/>
          <p:nvPr/>
        </p:nvSpPr>
        <p:spPr>
          <a:xfrm rot="0">
            <a:off x="1028700" y="2120899"/>
            <a:ext cx="15609955" cy="3248025"/>
          </a:xfrm>
          <a:prstGeom prst="rect">
            <a:avLst/>
          </a:prstGeom>
        </p:spPr>
        <p:txBody>
          <a:bodyPr anchor="t" rtlCol="false" tIns="0" lIns="0" bIns="0" rIns="0">
            <a:spAutoFit/>
          </a:bodyPr>
          <a:lstStyle/>
          <a:p>
            <a:pPr algn="l">
              <a:lnSpc>
                <a:spcPts val="4200"/>
              </a:lnSpc>
            </a:pPr>
            <a:r>
              <a:rPr lang="en-US" sz="3000">
                <a:solidFill>
                  <a:srgbClr val="000000"/>
                </a:solidFill>
                <a:latin typeface="Arial"/>
              </a:rPr>
              <a:t>The bloody conflict dragged on for over </a:t>
            </a:r>
            <a:r>
              <a:rPr lang="en-US" sz="3000">
                <a:solidFill>
                  <a:srgbClr val="000000"/>
                </a:solidFill>
                <a:latin typeface="Arial Bold"/>
              </a:rPr>
              <a:t>four years</a:t>
            </a:r>
            <a:r>
              <a:rPr lang="en-US" sz="3000">
                <a:solidFill>
                  <a:srgbClr val="000000"/>
                </a:solidFill>
                <a:latin typeface="Arial"/>
              </a:rPr>
              <a:t>. Attempts by the Entente Powers to break the stalemate by attacking in 1915 failed during the </a:t>
            </a:r>
            <a:r>
              <a:rPr lang="en-US" sz="3000">
                <a:solidFill>
                  <a:srgbClr val="000000"/>
                </a:solidFill>
                <a:latin typeface="Arial Bold"/>
              </a:rPr>
              <a:t>Battle of Gallipoli</a:t>
            </a:r>
            <a:r>
              <a:rPr lang="en-US" sz="3000">
                <a:solidFill>
                  <a:srgbClr val="000000"/>
                </a:solidFill>
                <a:latin typeface="Arial"/>
              </a:rPr>
              <a:t>. The Russian government was overthrown in October 1917 by the </a:t>
            </a:r>
            <a:r>
              <a:rPr lang="en-US" sz="3000">
                <a:solidFill>
                  <a:srgbClr val="000000"/>
                </a:solidFill>
                <a:latin typeface="Arial Bold"/>
              </a:rPr>
              <a:t>Bolsheviks</a:t>
            </a:r>
            <a:r>
              <a:rPr lang="en-US" sz="3000">
                <a:solidFill>
                  <a:srgbClr val="000000"/>
                </a:solidFill>
                <a:latin typeface="Arial"/>
              </a:rPr>
              <a:t> (communists) led by </a:t>
            </a:r>
            <a:r>
              <a:rPr lang="en-US" sz="3000">
                <a:solidFill>
                  <a:srgbClr val="000000"/>
                </a:solidFill>
                <a:latin typeface="Arial Bold"/>
              </a:rPr>
              <a:t>Vladimir Lenin</a:t>
            </a:r>
            <a:r>
              <a:rPr lang="en-US" sz="3000">
                <a:solidFill>
                  <a:srgbClr val="000000"/>
                </a:solidFill>
                <a:latin typeface="Arial"/>
              </a:rPr>
              <a:t> – ending Russian involvement in the war. However, the US entered the war on the Entente’s side in 1917. The arrival of one million American troops eventually turned the tide in their favour. </a:t>
            </a:r>
            <a:r>
              <a:rPr lang="en-US" sz="3000">
                <a:solidFill>
                  <a:srgbClr val="000000"/>
                </a:solidFill>
                <a:latin typeface="Arial Bold"/>
              </a:rPr>
              <a:t>Germany and its allies</a:t>
            </a:r>
            <a:r>
              <a:rPr lang="en-US" sz="3000">
                <a:solidFill>
                  <a:srgbClr val="000000"/>
                </a:solidFill>
                <a:latin typeface="Arial"/>
              </a:rPr>
              <a:t> </a:t>
            </a:r>
            <a:r>
              <a:rPr lang="en-US" sz="3000">
                <a:solidFill>
                  <a:srgbClr val="000000"/>
                </a:solidFill>
                <a:latin typeface="Arial Bold"/>
              </a:rPr>
              <a:t>surrendered</a:t>
            </a:r>
            <a:r>
              <a:rPr lang="en-US" sz="3000">
                <a:solidFill>
                  <a:srgbClr val="000000"/>
                </a:solidFill>
                <a:latin typeface="Arial"/>
              </a:rPr>
              <a:t> in November 1918.</a:t>
            </a:r>
          </a:p>
        </p:txBody>
      </p:sp>
      <p:sp>
        <p:nvSpPr>
          <p:cNvPr name="TextBox 12" id="12"/>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
        <p:nvSpPr>
          <p:cNvPr name="TextBox 13" id="13"/>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Twenty-One: World War I</a:t>
            </a:r>
          </a:p>
        </p:txBody>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800100"/>
            <a:ext cx="15609955" cy="1133475"/>
          </a:xfrm>
          <a:prstGeom prst="rect">
            <a:avLst/>
          </a:prstGeom>
        </p:spPr>
        <p:txBody>
          <a:bodyPr anchor="t" rtlCol="false" tIns="0" lIns="0" bIns="0" rIns="0">
            <a:spAutoFit/>
          </a:bodyPr>
          <a:lstStyle/>
          <a:p>
            <a:pPr algn="l">
              <a:lnSpc>
                <a:spcPts val="8399"/>
              </a:lnSpc>
            </a:pPr>
            <a:r>
              <a:rPr lang="en-US" sz="5999">
                <a:solidFill>
                  <a:srgbClr val="363371"/>
                </a:solidFill>
                <a:latin typeface="Arial Bold"/>
              </a:rPr>
              <a:t>Checkpoint pg. 289 (Artefact, 2nd Edition)</a:t>
            </a:r>
          </a:p>
        </p:txBody>
      </p:sp>
      <p:sp>
        <p:nvSpPr>
          <p:cNvPr name="TextBox 7" id="7"/>
          <p:cNvSpPr txBox="true"/>
          <p:nvPr/>
        </p:nvSpPr>
        <p:spPr>
          <a:xfrm rot="0">
            <a:off x="1028700" y="2092324"/>
            <a:ext cx="15609955" cy="4984751"/>
          </a:xfrm>
          <a:prstGeom prst="rect">
            <a:avLst/>
          </a:prstGeom>
        </p:spPr>
        <p:txBody>
          <a:bodyPr anchor="t" rtlCol="false" tIns="0" lIns="0" bIns="0" rIns="0">
            <a:spAutoFit/>
          </a:bodyPr>
          <a:lstStyle/>
          <a:p>
            <a:pPr algn="l" marL="863591" indent="-431796" lvl="1">
              <a:lnSpc>
                <a:spcPts val="5599"/>
              </a:lnSpc>
              <a:buAutoNum type="arabicPeriod" startAt="1"/>
            </a:pPr>
            <a:r>
              <a:rPr lang="en-US" sz="3999">
                <a:solidFill>
                  <a:srgbClr val="0DA33B"/>
                </a:solidFill>
                <a:latin typeface="Arial"/>
              </a:rPr>
              <a:t>Why was there a stalemate during much of World War I?</a:t>
            </a:r>
          </a:p>
          <a:p>
            <a:pPr algn="l" marL="863591" indent="-431796" lvl="1">
              <a:lnSpc>
                <a:spcPts val="5599"/>
              </a:lnSpc>
              <a:buAutoNum type="arabicPeriod" startAt="1"/>
            </a:pPr>
            <a:r>
              <a:rPr lang="en-US" sz="3999">
                <a:solidFill>
                  <a:srgbClr val="0DA33B"/>
                </a:solidFill>
                <a:latin typeface="Arial"/>
              </a:rPr>
              <a:t>What were trenches and no man’s land in World War I?</a:t>
            </a:r>
          </a:p>
          <a:p>
            <a:pPr algn="l" marL="863591" indent="-431796" lvl="1">
              <a:lnSpc>
                <a:spcPts val="5599"/>
              </a:lnSpc>
              <a:buAutoNum type="arabicPeriod" startAt="1"/>
            </a:pPr>
            <a:r>
              <a:rPr lang="en-US" sz="3999">
                <a:solidFill>
                  <a:srgbClr val="0DA33B"/>
                </a:solidFill>
                <a:latin typeface="Arial"/>
              </a:rPr>
              <a:t>How were battles fought on the Western Front?</a:t>
            </a:r>
          </a:p>
          <a:p>
            <a:pPr algn="l" marL="863591" indent="-431796" lvl="1">
              <a:lnSpc>
                <a:spcPts val="5599"/>
              </a:lnSpc>
              <a:buAutoNum type="arabicPeriod" startAt="1"/>
            </a:pPr>
            <a:r>
              <a:rPr lang="en-US" sz="3999">
                <a:solidFill>
                  <a:srgbClr val="0DA33B"/>
                </a:solidFill>
                <a:latin typeface="Arial"/>
              </a:rPr>
              <a:t>Why did these battles have so many casualties?</a:t>
            </a:r>
          </a:p>
          <a:p>
            <a:pPr algn="l" marL="863591" indent="-431796" lvl="1">
              <a:lnSpc>
                <a:spcPts val="5599"/>
              </a:lnSpc>
              <a:buAutoNum type="arabicPeriod" startAt="1"/>
            </a:pPr>
            <a:r>
              <a:rPr lang="en-US" sz="3999">
                <a:solidFill>
                  <a:srgbClr val="0DA33B"/>
                </a:solidFill>
                <a:latin typeface="Arial"/>
              </a:rPr>
              <a:t>What new technology was introduced to warfare during World War I?</a:t>
            </a:r>
          </a:p>
          <a:p>
            <a:pPr algn="l" marL="863591" indent="-431796" lvl="1">
              <a:lnSpc>
                <a:spcPts val="5599"/>
              </a:lnSpc>
              <a:buAutoNum type="arabicPeriod" startAt="1"/>
            </a:pPr>
            <a:r>
              <a:rPr lang="en-US" sz="3999">
                <a:solidFill>
                  <a:srgbClr val="0DA33B"/>
                </a:solidFill>
                <a:latin typeface="Arial"/>
              </a:rPr>
              <a:t>How did the war end?</a:t>
            </a:r>
          </a:p>
        </p:txBody>
      </p:sp>
      <p:grpSp>
        <p:nvGrpSpPr>
          <p:cNvPr name="Group 8" id="8"/>
          <p:cNvGrpSpPr/>
          <p:nvPr/>
        </p:nvGrpSpPr>
        <p:grpSpPr>
          <a:xfrm rot="0">
            <a:off x="12988850" y="9725311"/>
            <a:ext cx="3950410" cy="561689"/>
            <a:chOff x="0" y="0"/>
            <a:chExt cx="5267213" cy="748919"/>
          </a:xfrm>
        </p:grpSpPr>
        <p:sp>
          <p:nvSpPr>
            <p:cNvPr name="Freeform 9" id="9"/>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1" id="11"/>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TextBox 12" id="12"/>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
        <p:nvSpPr>
          <p:cNvPr name="TextBox 13" id="13"/>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Twenty-One: World War I</a:t>
            </a:r>
          </a:p>
        </p:txBody>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0" y="3599172"/>
            <a:ext cx="18288000" cy="1327150"/>
          </a:xfrm>
          <a:prstGeom prst="rect">
            <a:avLst/>
          </a:prstGeom>
        </p:spPr>
        <p:txBody>
          <a:bodyPr anchor="t" rtlCol="false" tIns="0" lIns="0" bIns="0" rIns="0">
            <a:spAutoFit/>
          </a:bodyPr>
          <a:lstStyle/>
          <a:p>
            <a:pPr algn="ctr">
              <a:lnSpc>
                <a:spcPts val="9799"/>
              </a:lnSpc>
            </a:pPr>
            <a:r>
              <a:rPr lang="en-US" sz="6999" spc="314">
                <a:solidFill>
                  <a:srgbClr val="363371"/>
                </a:solidFill>
                <a:latin typeface="Arial Bold"/>
              </a:rPr>
              <a:t>21.3: THE PARIS PEACE CONFERENCE</a:t>
            </a:r>
          </a:p>
        </p:txBody>
      </p:sp>
      <p:sp>
        <p:nvSpPr>
          <p:cNvPr name="TextBox 4" id="4"/>
          <p:cNvSpPr txBox="true"/>
          <p:nvPr/>
        </p:nvSpPr>
        <p:spPr>
          <a:xfrm rot="0">
            <a:off x="351801" y="3884922"/>
            <a:ext cx="17584398" cy="1044575"/>
          </a:xfrm>
          <a:prstGeom prst="rect">
            <a:avLst/>
          </a:prstGeom>
        </p:spPr>
        <p:txBody>
          <a:bodyPr anchor="t" rtlCol="false" tIns="0" lIns="0" bIns="0" rIns="0">
            <a:spAutoFit/>
          </a:bodyPr>
          <a:lstStyle/>
          <a:p>
            <a:pPr algn="ctr">
              <a:lnSpc>
                <a:spcPts val="8049"/>
              </a:lnSpc>
            </a:pPr>
            <a:r>
              <a:rPr lang="en-US" sz="6999" spc="2099">
                <a:solidFill>
                  <a:srgbClr val="FFFFFF"/>
                </a:solidFill>
                <a:latin typeface="Daydream"/>
              </a:rPr>
              <a:t>21.3: the paris peace conference</a:t>
            </a:r>
          </a:p>
        </p:txBody>
      </p:sp>
      <p:sp>
        <p:nvSpPr>
          <p:cNvPr name="TextBox 5" id="5"/>
          <p:cNvSpPr txBox="true"/>
          <p:nvPr/>
        </p:nvSpPr>
        <p:spPr>
          <a:xfrm rot="0">
            <a:off x="15680334" y="-14772"/>
            <a:ext cx="2162188" cy="591277"/>
          </a:xfrm>
          <a:prstGeom prst="rect">
            <a:avLst/>
          </a:prstGeom>
        </p:spPr>
        <p:txBody>
          <a:bodyPr anchor="t" rtlCol="false" tIns="0" lIns="0" bIns="0" rIns="0">
            <a:spAutoFit/>
          </a:bodyPr>
          <a:lstStyle/>
          <a:p>
            <a:pPr algn="r">
              <a:lnSpc>
                <a:spcPts val="4206"/>
              </a:lnSpc>
            </a:pPr>
            <a:r>
              <a:rPr lang="en-US" sz="3004">
                <a:solidFill>
                  <a:srgbClr val="FFFFFF"/>
                </a:solidFill>
                <a:latin typeface="Old Standard Bold"/>
              </a:rPr>
              <a:t>Chapter 21</a:t>
            </a:r>
          </a:p>
        </p:txBody>
      </p:sp>
      <p:sp>
        <p:nvSpPr>
          <p:cNvPr name="TextBox 6" id="6"/>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a:solidFill>
                  <a:srgbClr val="FFFFFF"/>
                </a:solidFill>
                <a:latin typeface="Old Standard Bold"/>
              </a:rPr>
              <a:t>1914-1918</a:t>
            </a:r>
          </a:p>
        </p:txBody>
      </p:sp>
      <p:grpSp>
        <p:nvGrpSpPr>
          <p:cNvPr name="Group 7" id="7"/>
          <p:cNvGrpSpPr/>
          <p:nvPr/>
        </p:nvGrpSpPr>
        <p:grpSpPr>
          <a:xfrm rot="0">
            <a:off x="14337590" y="9725311"/>
            <a:ext cx="3950410" cy="561689"/>
            <a:chOff x="0" y="0"/>
            <a:chExt cx="5267213" cy="748919"/>
          </a:xfrm>
        </p:grpSpPr>
        <p:sp>
          <p:nvSpPr>
            <p:cNvPr name="Freeform 8" id="8"/>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9" id="9"/>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10" id="10"/>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TextBox 11" id="11"/>
          <p:cNvSpPr txBox="true"/>
          <p:nvPr/>
        </p:nvSpPr>
        <p:spPr>
          <a:xfrm rot="0">
            <a:off x="0" y="9613901"/>
            <a:ext cx="10115287" cy="673099"/>
          </a:xfrm>
          <a:prstGeom prst="rect">
            <a:avLst/>
          </a:prstGeom>
        </p:spPr>
        <p:txBody>
          <a:bodyPr anchor="t" rtlCol="false" tIns="0" lIns="0" bIns="0" rIns="0">
            <a:spAutoFit/>
          </a:bodyPr>
          <a:lstStyle/>
          <a:p>
            <a:pPr algn="ctr">
              <a:lnSpc>
                <a:spcPts val="4900"/>
              </a:lnSpc>
            </a:pPr>
            <a:r>
              <a:rPr lang="en-US" sz="3500">
                <a:solidFill>
                  <a:srgbClr val="363371"/>
                </a:solidFill>
                <a:latin typeface="Arial Bold"/>
              </a:rPr>
              <a:t>Strand Two &amp; Three: The History of the World</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
        <p:nvSpPr>
          <p:cNvPr name="TextBox 7" id="7"/>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Twenty-One: World War I</a:t>
            </a:r>
          </a:p>
        </p:txBody>
      </p:sp>
      <p:grpSp>
        <p:nvGrpSpPr>
          <p:cNvPr name="Group 8" id="8"/>
          <p:cNvGrpSpPr/>
          <p:nvPr/>
        </p:nvGrpSpPr>
        <p:grpSpPr>
          <a:xfrm rot="0">
            <a:off x="2014358" y="4670803"/>
            <a:ext cx="2347254" cy="1048606"/>
            <a:chOff x="0" y="0"/>
            <a:chExt cx="909707" cy="406400"/>
          </a:xfrm>
        </p:grpSpPr>
        <p:sp>
          <p:nvSpPr>
            <p:cNvPr name="Freeform 9" id="9"/>
            <p:cNvSpPr/>
            <p:nvPr/>
          </p:nvSpPr>
          <p:spPr>
            <a:xfrm flipH="false" flipV="false" rot="0">
              <a:off x="0" y="0"/>
              <a:ext cx="909707" cy="406400"/>
            </a:xfrm>
            <a:custGeom>
              <a:avLst/>
              <a:gdLst/>
              <a:ahLst/>
              <a:cxnLst/>
              <a:rect r="r" b="b" t="t" l="l"/>
              <a:pathLst>
                <a:path h="406400" w="909707">
                  <a:moveTo>
                    <a:pt x="0" y="0"/>
                  </a:moveTo>
                  <a:lnTo>
                    <a:pt x="706507" y="0"/>
                  </a:lnTo>
                  <a:lnTo>
                    <a:pt x="909707" y="203200"/>
                  </a:lnTo>
                  <a:lnTo>
                    <a:pt x="706507" y="406400"/>
                  </a:lnTo>
                  <a:lnTo>
                    <a:pt x="0" y="406400"/>
                  </a:lnTo>
                  <a:lnTo>
                    <a:pt x="203200" y="203200"/>
                  </a:lnTo>
                  <a:lnTo>
                    <a:pt x="0" y="0"/>
                  </a:lnTo>
                  <a:close/>
                </a:path>
              </a:pathLst>
            </a:custGeom>
            <a:solidFill>
              <a:srgbClr val="363371"/>
            </a:solidFill>
          </p:spPr>
        </p:sp>
        <p:sp>
          <p:nvSpPr>
            <p:cNvPr name="TextBox 10" id="10"/>
            <p:cNvSpPr txBox="true"/>
            <p:nvPr/>
          </p:nvSpPr>
          <p:spPr>
            <a:xfrm>
              <a:off x="177800" y="-76200"/>
              <a:ext cx="655707" cy="482600"/>
            </a:xfrm>
            <a:prstGeom prst="rect">
              <a:avLst/>
            </a:prstGeom>
          </p:spPr>
          <p:txBody>
            <a:bodyPr anchor="ctr" rtlCol="false" tIns="17847" lIns="17847" bIns="17847" rIns="17847"/>
            <a:lstStyle/>
            <a:p>
              <a:pPr algn="ctr">
                <a:lnSpc>
                  <a:spcPts val="2799"/>
                </a:lnSpc>
              </a:pPr>
              <a:r>
                <a:rPr lang="en-US" sz="1999" spc="-61">
                  <a:solidFill>
                    <a:srgbClr val="FFFFFF"/>
                  </a:solidFill>
                  <a:latin typeface="Arial"/>
                </a:rPr>
                <a:t>June</a:t>
              </a:r>
            </a:p>
            <a:p>
              <a:pPr algn="ctr">
                <a:lnSpc>
                  <a:spcPts val="2799"/>
                </a:lnSpc>
                <a:spcBef>
                  <a:spcPct val="0"/>
                </a:spcBef>
              </a:pPr>
              <a:r>
                <a:rPr lang="en-US" sz="1999" spc="-61">
                  <a:solidFill>
                    <a:srgbClr val="FFFFFF"/>
                  </a:solidFill>
                  <a:latin typeface="Arial"/>
                </a:rPr>
                <a:t>1914</a:t>
              </a:r>
            </a:p>
          </p:txBody>
        </p:sp>
      </p:grpSp>
      <p:grpSp>
        <p:nvGrpSpPr>
          <p:cNvPr name="Group 11" id="11"/>
          <p:cNvGrpSpPr/>
          <p:nvPr/>
        </p:nvGrpSpPr>
        <p:grpSpPr>
          <a:xfrm rot="0">
            <a:off x="4053498" y="4670803"/>
            <a:ext cx="2236074" cy="1048606"/>
            <a:chOff x="0" y="0"/>
            <a:chExt cx="866618" cy="406400"/>
          </a:xfrm>
        </p:grpSpPr>
        <p:sp>
          <p:nvSpPr>
            <p:cNvPr name="Freeform 12" id="12"/>
            <p:cNvSpPr/>
            <p:nvPr/>
          </p:nvSpPr>
          <p:spPr>
            <a:xfrm flipH="false" flipV="false" rot="0">
              <a:off x="0" y="0"/>
              <a:ext cx="866618" cy="406400"/>
            </a:xfrm>
            <a:custGeom>
              <a:avLst/>
              <a:gdLst/>
              <a:ahLst/>
              <a:cxnLst/>
              <a:rect r="r" b="b" t="t" l="l"/>
              <a:pathLst>
                <a:path h="406400" w="866618">
                  <a:moveTo>
                    <a:pt x="0" y="0"/>
                  </a:moveTo>
                  <a:lnTo>
                    <a:pt x="663418" y="0"/>
                  </a:lnTo>
                  <a:lnTo>
                    <a:pt x="866618" y="203200"/>
                  </a:lnTo>
                  <a:lnTo>
                    <a:pt x="663418" y="406400"/>
                  </a:lnTo>
                  <a:lnTo>
                    <a:pt x="0" y="406400"/>
                  </a:lnTo>
                  <a:lnTo>
                    <a:pt x="203200" y="203200"/>
                  </a:lnTo>
                  <a:lnTo>
                    <a:pt x="0" y="0"/>
                  </a:lnTo>
                  <a:close/>
                </a:path>
              </a:pathLst>
            </a:custGeom>
            <a:solidFill>
              <a:srgbClr val="363371"/>
            </a:solidFill>
          </p:spPr>
        </p:sp>
        <p:sp>
          <p:nvSpPr>
            <p:cNvPr name="TextBox 13" id="13"/>
            <p:cNvSpPr txBox="true"/>
            <p:nvPr/>
          </p:nvSpPr>
          <p:spPr>
            <a:xfrm>
              <a:off x="177800" y="-76200"/>
              <a:ext cx="612618" cy="482600"/>
            </a:xfrm>
            <a:prstGeom prst="rect">
              <a:avLst/>
            </a:prstGeom>
          </p:spPr>
          <p:txBody>
            <a:bodyPr anchor="ctr" rtlCol="false" tIns="17847" lIns="17847" bIns="17847" rIns="17847"/>
            <a:lstStyle/>
            <a:p>
              <a:pPr algn="ctr">
                <a:lnSpc>
                  <a:spcPts val="2799"/>
                </a:lnSpc>
              </a:pPr>
              <a:r>
                <a:rPr lang="en-US" sz="1999" spc="-61">
                  <a:solidFill>
                    <a:srgbClr val="FFFFFF"/>
                  </a:solidFill>
                  <a:latin typeface="Arial"/>
                </a:rPr>
                <a:t>August</a:t>
              </a:r>
            </a:p>
            <a:p>
              <a:pPr algn="ctr">
                <a:lnSpc>
                  <a:spcPts val="2799"/>
                </a:lnSpc>
                <a:spcBef>
                  <a:spcPct val="0"/>
                </a:spcBef>
              </a:pPr>
              <a:r>
                <a:rPr lang="en-US" sz="1999" spc="-61">
                  <a:solidFill>
                    <a:srgbClr val="FFFFFF"/>
                  </a:solidFill>
                  <a:latin typeface="Arial"/>
                </a:rPr>
                <a:t>1914</a:t>
              </a:r>
            </a:p>
          </p:txBody>
        </p:sp>
      </p:grpSp>
      <p:grpSp>
        <p:nvGrpSpPr>
          <p:cNvPr name="Group 14" id="14"/>
          <p:cNvGrpSpPr/>
          <p:nvPr/>
        </p:nvGrpSpPr>
        <p:grpSpPr>
          <a:xfrm rot="0">
            <a:off x="6023075" y="4670803"/>
            <a:ext cx="2319349" cy="1048606"/>
            <a:chOff x="0" y="0"/>
            <a:chExt cx="898892" cy="406400"/>
          </a:xfrm>
        </p:grpSpPr>
        <p:sp>
          <p:nvSpPr>
            <p:cNvPr name="Freeform 15" id="15"/>
            <p:cNvSpPr/>
            <p:nvPr/>
          </p:nvSpPr>
          <p:spPr>
            <a:xfrm flipH="false" flipV="false" rot="0">
              <a:off x="0" y="0"/>
              <a:ext cx="898892" cy="406400"/>
            </a:xfrm>
            <a:custGeom>
              <a:avLst/>
              <a:gdLst/>
              <a:ahLst/>
              <a:cxnLst/>
              <a:rect r="r" b="b" t="t" l="l"/>
              <a:pathLst>
                <a:path h="406400" w="898892">
                  <a:moveTo>
                    <a:pt x="0" y="0"/>
                  </a:moveTo>
                  <a:lnTo>
                    <a:pt x="695692" y="0"/>
                  </a:lnTo>
                  <a:lnTo>
                    <a:pt x="898892" y="203200"/>
                  </a:lnTo>
                  <a:lnTo>
                    <a:pt x="695692" y="406400"/>
                  </a:lnTo>
                  <a:lnTo>
                    <a:pt x="0" y="406400"/>
                  </a:lnTo>
                  <a:lnTo>
                    <a:pt x="203200" y="203200"/>
                  </a:lnTo>
                  <a:lnTo>
                    <a:pt x="0" y="0"/>
                  </a:lnTo>
                  <a:close/>
                </a:path>
              </a:pathLst>
            </a:custGeom>
            <a:solidFill>
              <a:srgbClr val="363371"/>
            </a:solidFill>
          </p:spPr>
        </p:sp>
        <p:sp>
          <p:nvSpPr>
            <p:cNvPr name="TextBox 16" id="16"/>
            <p:cNvSpPr txBox="true"/>
            <p:nvPr/>
          </p:nvSpPr>
          <p:spPr>
            <a:xfrm>
              <a:off x="177800" y="-85725"/>
              <a:ext cx="644892" cy="492125"/>
            </a:xfrm>
            <a:prstGeom prst="rect">
              <a:avLst/>
            </a:prstGeom>
          </p:spPr>
          <p:txBody>
            <a:bodyPr anchor="ctr" rtlCol="false" tIns="17847" lIns="17847" bIns="17847" rIns="17847"/>
            <a:lstStyle/>
            <a:p>
              <a:pPr algn="ctr">
                <a:lnSpc>
                  <a:spcPts val="3079"/>
                </a:lnSpc>
                <a:spcBef>
                  <a:spcPct val="0"/>
                </a:spcBef>
              </a:pPr>
              <a:r>
                <a:rPr lang="en-US" sz="2199" spc="-68">
                  <a:solidFill>
                    <a:srgbClr val="FFFFFF"/>
                  </a:solidFill>
                  <a:latin typeface="Arial"/>
                </a:rPr>
                <a:t>1915</a:t>
              </a:r>
            </a:p>
          </p:txBody>
        </p:sp>
      </p:grpSp>
      <p:sp>
        <p:nvSpPr>
          <p:cNvPr name="AutoShape 17" id="17"/>
          <p:cNvSpPr/>
          <p:nvPr/>
        </p:nvSpPr>
        <p:spPr>
          <a:xfrm flipV="true">
            <a:off x="3157173" y="5926358"/>
            <a:ext cx="0" cy="2464408"/>
          </a:xfrm>
          <a:prstGeom prst="line">
            <a:avLst/>
          </a:prstGeom>
          <a:ln cap="flat" w="9525">
            <a:solidFill>
              <a:srgbClr val="363371"/>
            </a:solidFill>
            <a:prstDash val="solid"/>
            <a:headEnd type="none" len="sm" w="sm"/>
            <a:tailEnd type="none" len="sm" w="sm"/>
          </a:ln>
        </p:spPr>
      </p:sp>
      <p:grpSp>
        <p:nvGrpSpPr>
          <p:cNvPr name="Group 18" id="18"/>
          <p:cNvGrpSpPr/>
          <p:nvPr/>
        </p:nvGrpSpPr>
        <p:grpSpPr>
          <a:xfrm rot="0">
            <a:off x="8026808" y="4670803"/>
            <a:ext cx="2347254" cy="1048606"/>
            <a:chOff x="0" y="0"/>
            <a:chExt cx="909707" cy="406400"/>
          </a:xfrm>
        </p:grpSpPr>
        <p:sp>
          <p:nvSpPr>
            <p:cNvPr name="Freeform 19" id="19"/>
            <p:cNvSpPr/>
            <p:nvPr/>
          </p:nvSpPr>
          <p:spPr>
            <a:xfrm flipH="false" flipV="false" rot="0">
              <a:off x="0" y="0"/>
              <a:ext cx="909707" cy="406400"/>
            </a:xfrm>
            <a:custGeom>
              <a:avLst/>
              <a:gdLst/>
              <a:ahLst/>
              <a:cxnLst/>
              <a:rect r="r" b="b" t="t" l="l"/>
              <a:pathLst>
                <a:path h="406400" w="909707">
                  <a:moveTo>
                    <a:pt x="0" y="0"/>
                  </a:moveTo>
                  <a:lnTo>
                    <a:pt x="706507" y="0"/>
                  </a:lnTo>
                  <a:lnTo>
                    <a:pt x="909707" y="203200"/>
                  </a:lnTo>
                  <a:lnTo>
                    <a:pt x="706507" y="406400"/>
                  </a:lnTo>
                  <a:lnTo>
                    <a:pt x="0" y="406400"/>
                  </a:lnTo>
                  <a:lnTo>
                    <a:pt x="203200" y="203200"/>
                  </a:lnTo>
                  <a:lnTo>
                    <a:pt x="0" y="0"/>
                  </a:lnTo>
                  <a:close/>
                </a:path>
              </a:pathLst>
            </a:custGeom>
            <a:solidFill>
              <a:srgbClr val="363371"/>
            </a:solidFill>
          </p:spPr>
        </p:sp>
        <p:sp>
          <p:nvSpPr>
            <p:cNvPr name="TextBox 20" id="20"/>
            <p:cNvSpPr txBox="true"/>
            <p:nvPr/>
          </p:nvSpPr>
          <p:spPr>
            <a:xfrm>
              <a:off x="177800" y="-85725"/>
              <a:ext cx="655707" cy="492125"/>
            </a:xfrm>
            <a:prstGeom prst="rect">
              <a:avLst/>
            </a:prstGeom>
          </p:spPr>
          <p:txBody>
            <a:bodyPr anchor="ctr" rtlCol="false" tIns="17847" lIns="17847" bIns="17847" rIns="17847"/>
            <a:lstStyle/>
            <a:p>
              <a:pPr algn="ctr">
                <a:lnSpc>
                  <a:spcPts val="3079"/>
                </a:lnSpc>
                <a:spcBef>
                  <a:spcPct val="0"/>
                </a:spcBef>
              </a:pPr>
              <a:r>
                <a:rPr lang="en-US" sz="2199" spc="-68">
                  <a:solidFill>
                    <a:srgbClr val="FFFFFF"/>
                  </a:solidFill>
                  <a:latin typeface="Arial"/>
                </a:rPr>
                <a:t>1916</a:t>
              </a:r>
            </a:p>
          </p:txBody>
        </p:sp>
      </p:grpSp>
      <p:grpSp>
        <p:nvGrpSpPr>
          <p:cNvPr name="Group 21" id="21"/>
          <p:cNvGrpSpPr/>
          <p:nvPr/>
        </p:nvGrpSpPr>
        <p:grpSpPr>
          <a:xfrm rot="0">
            <a:off x="10065949" y="4670803"/>
            <a:ext cx="2236074" cy="1048606"/>
            <a:chOff x="0" y="0"/>
            <a:chExt cx="866618" cy="406400"/>
          </a:xfrm>
        </p:grpSpPr>
        <p:sp>
          <p:nvSpPr>
            <p:cNvPr name="Freeform 22" id="22"/>
            <p:cNvSpPr/>
            <p:nvPr/>
          </p:nvSpPr>
          <p:spPr>
            <a:xfrm flipH="false" flipV="false" rot="0">
              <a:off x="0" y="0"/>
              <a:ext cx="866618" cy="406400"/>
            </a:xfrm>
            <a:custGeom>
              <a:avLst/>
              <a:gdLst/>
              <a:ahLst/>
              <a:cxnLst/>
              <a:rect r="r" b="b" t="t" l="l"/>
              <a:pathLst>
                <a:path h="406400" w="866618">
                  <a:moveTo>
                    <a:pt x="0" y="0"/>
                  </a:moveTo>
                  <a:lnTo>
                    <a:pt x="663418" y="0"/>
                  </a:lnTo>
                  <a:lnTo>
                    <a:pt x="866618" y="203200"/>
                  </a:lnTo>
                  <a:lnTo>
                    <a:pt x="663418" y="406400"/>
                  </a:lnTo>
                  <a:lnTo>
                    <a:pt x="0" y="406400"/>
                  </a:lnTo>
                  <a:lnTo>
                    <a:pt x="203200" y="203200"/>
                  </a:lnTo>
                  <a:lnTo>
                    <a:pt x="0" y="0"/>
                  </a:lnTo>
                  <a:close/>
                </a:path>
              </a:pathLst>
            </a:custGeom>
            <a:solidFill>
              <a:srgbClr val="363371"/>
            </a:solidFill>
          </p:spPr>
        </p:sp>
        <p:sp>
          <p:nvSpPr>
            <p:cNvPr name="TextBox 23" id="23"/>
            <p:cNvSpPr txBox="true"/>
            <p:nvPr/>
          </p:nvSpPr>
          <p:spPr>
            <a:xfrm>
              <a:off x="177800" y="-85725"/>
              <a:ext cx="612618" cy="492125"/>
            </a:xfrm>
            <a:prstGeom prst="rect">
              <a:avLst/>
            </a:prstGeom>
          </p:spPr>
          <p:txBody>
            <a:bodyPr anchor="ctr" rtlCol="false" tIns="17847" lIns="17847" bIns="17847" rIns="17847"/>
            <a:lstStyle/>
            <a:p>
              <a:pPr algn="ctr">
                <a:lnSpc>
                  <a:spcPts val="3079"/>
                </a:lnSpc>
                <a:spcBef>
                  <a:spcPct val="0"/>
                </a:spcBef>
              </a:pPr>
              <a:r>
                <a:rPr lang="en-US" sz="2199" spc="-68">
                  <a:solidFill>
                    <a:srgbClr val="FFFFFF"/>
                  </a:solidFill>
                  <a:latin typeface="Arial"/>
                </a:rPr>
                <a:t>1917</a:t>
              </a:r>
            </a:p>
          </p:txBody>
        </p:sp>
      </p:grpSp>
      <p:grpSp>
        <p:nvGrpSpPr>
          <p:cNvPr name="Group 24" id="24"/>
          <p:cNvGrpSpPr/>
          <p:nvPr/>
        </p:nvGrpSpPr>
        <p:grpSpPr>
          <a:xfrm rot="0">
            <a:off x="12035525" y="4670803"/>
            <a:ext cx="2319349" cy="1048606"/>
            <a:chOff x="0" y="0"/>
            <a:chExt cx="898892" cy="406400"/>
          </a:xfrm>
        </p:grpSpPr>
        <p:sp>
          <p:nvSpPr>
            <p:cNvPr name="Freeform 25" id="25"/>
            <p:cNvSpPr/>
            <p:nvPr/>
          </p:nvSpPr>
          <p:spPr>
            <a:xfrm flipH="false" flipV="false" rot="0">
              <a:off x="0" y="0"/>
              <a:ext cx="898892" cy="406400"/>
            </a:xfrm>
            <a:custGeom>
              <a:avLst/>
              <a:gdLst/>
              <a:ahLst/>
              <a:cxnLst/>
              <a:rect r="r" b="b" t="t" l="l"/>
              <a:pathLst>
                <a:path h="406400" w="898892">
                  <a:moveTo>
                    <a:pt x="0" y="0"/>
                  </a:moveTo>
                  <a:lnTo>
                    <a:pt x="695692" y="0"/>
                  </a:lnTo>
                  <a:lnTo>
                    <a:pt x="898892" y="203200"/>
                  </a:lnTo>
                  <a:lnTo>
                    <a:pt x="695692" y="406400"/>
                  </a:lnTo>
                  <a:lnTo>
                    <a:pt x="0" y="406400"/>
                  </a:lnTo>
                  <a:lnTo>
                    <a:pt x="203200" y="203200"/>
                  </a:lnTo>
                  <a:lnTo>
                    <a:pt x="0" y="0"/>
                  </a:lnTo>
                  <a:close/>
                </a:path>
              </a:pathLst>
            </a:custGeom>
            <a:solidFill>
              <a:srgbClr val="363371"/>
            </a:solidFill>
          </p:spPr>
        </p:sp>
        <p:sp>
          <p:nvSpPr>
            <p:cNvPr name="TextBox 26" id="26"/>
            <p:cNvSpPr txBox="true"/>
            <p:nvPr/>
          </p:nvSpPr>
          <p:spPr>
            <a:xfrm>
              <a:off x="177800" y="-85725"/>
              <a:ext cx="644892" cy="492125"/>
            </a:xfrm>
            <a:prstGeom prst="rect">
              <a:avLst/>
            </a:prstGeom>
          </p:spPr>
          <p:txBody>
            <a:bodyPr anchor="ctr" rtlCol="false" tIns="17847" lIns="17847" bIns="17847" rIns="17847"/>
            <a:lstStyle/>
            <a:p>
              <a:pPr algn="ctr">
                <a:lnSpc>
                  <a:spcPts val="3079"/>
                </a:lnSpc>
                <a:spcBef>
                  <a:spcPct val="0"/>
                </a:spcBef>
              </a:pPr>
              <a:r>
                <a:rPr lang="en-US" sz="2199" spc="-68">
                  <a:solidFill>
                    <a:srgbClr val="FFFFFF"/>
                  </a:solidFill>
                  <a:latin typeface="Arial"/>
                </a:rPr>
                <a:t>1918</a:t>
              </a:r>
            </a:p>
          </p:txBody>
        </p:sp>
      </p:grpSp>
      <p:grpSp>
        <p:nvGrpSpPr>
          <p:cNvPr name="Group 27" id="27"/>
          <p:cNvGrpSpPr/>
          <p:nvPr/>
        </p:nvGrpSpPr>
        <p:grpSpPr>
          <a:xfrm rot="0">
            <a:off x="14042864" y="4670803"/>
            <a:ext cx="2347254" cy="1048606"/>
            <a:chOff x="0" y="0"/>
            <a:chExt cx="909707" cy="406400"/>
          </a:xfrm>
        </p:grpSpPr>
        <p:sp>
          <p:nvSpPr>
            <p:cNvPr name="Freeform 28" id="28"/>
            <p:cNvSpPr/>
            <p:nvPr/>
          </p:nvSpPr>
          <p:spPr>
            <a:xfrm flipH="false" flipV="false" rot="0">
              <a:off x="0" y="0"/>
              <a:ext cx="909707" cy="406400"/>
            </a:xfrm>
            <a:custGeom>
              <a:avLst/>
              <a:gdLst/>
              <a:ahLst/>
              <a:cxnLst/>
              <a:rect r="r" b="b" t="t" l="l"/>
              <a:pathLst>
                <a:path h="406400" w="909707">
                  <a:moveTo>
                    <a:pt x="0" y="0"/>
                  </a:moveTo>
                  <a:lnTo>
                    <a:pt x="706507" y="0"/>
                  </a:lnTo>
                  <a:lnTo>
                    <a:pt x="909707" y="203200"/>
                  </a:lnTo>
                  <a:lnTo>
                    <a:pt x="706507" y="406400"/>
                  </a:lnTo>
                  <a:lnTo>
                    <a:pt x="0" y="406400"/>
                  </a:lnTo>
                  <a:lnTo>
                    <a:pt x="203200" y="203200"/>
                  </a:lnTo>
                  <a:lnTo>
                    <a:pt x="0" y="0"/>
                  </a:lnTo>
                  <a:close/>
                </a:path>
              </a:pathLst>
            </a:custGeom>
            <a:solidFill>
              <a:srgbClr val="363371"/>
            </a:solidFill>
          </p:spPr>
        </p:sp>
        <p:sp>
          <p:nvSpPr>
            <p:cNvPr name="TextBox 29" id="29"/>
            <p:cNvSpPr txBox="true"/>
            <p:nvPr/>
          </p:nvSpPr>
          <p:spPr>
            <a:xfrm>
              <a:off x="177800" y="-85725"/>
              <a:ext cx="655707" cy="492125"/>
            </a:xfrm>
            <a:prstGeom prst="rect">
              <a:avLst/>
            </a:prstGeom>
          </p:spPr>
          <p:txBody>
            <a:bodyPr anchor="ctr" rtlCol="false" tIns="17847" lIns="17847" bIns="17847" rIns="17847"/>
            <a:lstStyle/>
            <a:p>
              <a:pPr algn="ctr">
                <a:lnSpc>
                  <a:spcPts val="3079"/>
                </a:lnSpc>
                <a:spcBef>
                  <a:spcPct val="0"/>
                </a:spcBef>
              </a:pPr>
              <a:r>
                <a:rPr lang="en-US" sz="2199" spc="-68">
                  <a:solidFill>
                    <a:srgbClr val="FFFFFF"/>
                  </a:solidFill>
                  <a:latin typeface="Arial"/>
                </a:rPr>
                <a:t>1919</a:t>
              </a:r>
            </a:p>
          </p:txBody>
        </p:sp>
      </p:grpSp>
      <p:grpSp>
        <p:nvGrpSpPr>
          <p:cNvPr name="Group 30" id="30"/>
          <p:cNvGrpSpPr/>
          <p:nvPr/>
        </p:nvGrpSpPr>
        <p:grpSpPr>
          <a:xfrm rot="0">
            <a:off x="1683544" y="7292805"/>
            <a:ext cx="3008880" cy="1368604"/>
            <a:chOff x="0" y="0"/>
            <a:chExt cx="689010" cy="313400"/>
          </a:xfrm>
        </p:grpSpPr>
        <p:sp>
          <p:nvSpPr>
            <p:cNvPr name="Freeform 31" id="31"/>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363371"/>
              </a:solidFill>
              <a:prstDash val="solid"/>
              <a:miter/>
            </a:ln>
          </p:spPr>
        </p:sp>
        <p:sp>
          <p:nvSpPr>
            <p:cNvPr name="TextBox 32" id="32"/>
            <p:cNvSpPr txBox="true"/>
            <p:nvPr/>
          </p:nvSpPr>
          <p:spPr>
            <a:xfrm>
              <a:off x="0" y="-28575"/>
              <a:ext cx="689010" cy="341975"/>
            </a:xfrm>
            <a:prstGeom prst="rect">
              <a:avLst/>
            </a:prstGeom>
          </p:spPr>
          <p:txBody>
            <a:bodyPr anchor="ctr" rtlCol="false" tIns="71386" lIns="71386" bIns="71386" rIns="71386"/>
            <a:lstStyle/>
            <a:p>
              <a:pPr algn="ctr">
                <a:lnSpc>
                  <a:spcPts val="1960"/>
                </a:lnSpc>
                <a:spcBef>
                  <a:spcPct val="0"/>
                </a:spcBef>
              </a:pPr>
            </a:p>
          </p:txBody>
        </p:sp>
      </p:grpSp>
      <p:sp>
        <p:nvSpPr>
          <p:cNvPr name="AutoShape 33" id="33"/>
          <p:cNvSpPr/>
          <p:nvPr/>
        </p:nvSpPr>
        <p:spPr>
          <a:xfrm flipV="true">
            <a:off x="7025293" y="5926358"/>
            <a:ext cx="0" cy="2464408"/>
          </a:xfrm>
          <a:prstGeom prst="line">
            <a:avLst/>
          </a:prstGeom>
          <a:ln cap="flat" w="9525">
            <a:solidFill>
              <a:srgbClr val="363371"/>
            </a:solidFill>
            <a:prstDash val="solid"/>
            <a:headEnd type="none" len="sm" w="sm"/>
            <a:tailEnd type="none" len="sm" w="sm"/>
          </a:ln>
        </p:spPr>
      </p:sp>
      <p:grpSp>
        <p:nvGrpSpPr>
          <p:cNvPr name="Group 34" id="34"/>
          <p:cNvGrpSpPr/>
          <p:nvPr/>
        </p:nvGrpSpPr>
        <p:grpSpPr>
          <a:xfrm rot="0">
            <a:off x="5528556" y="7292805"/>
            <a:ext cx="3008880" cy="1368604"/>
            <a:chOff x="0" y="0"/>
            <a:chExt cx="689010" cy="313400"/>
          </a:xfrm>
        </p:grpSpPr>
        <p:sp>
          <p:nvSpPr>
            <p:cNvPr name="Freeform 35" id="35"/>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363371"/>
              </a:solidFill>
              <a:prstDash val="solid"/>
              <a:miter/>
            </a:ln>
          </p:spPr>
        </p:sp>
        <p:sp>
          <p:nvSpPr>
            <p:cNvPr name="TextBox 36" id="36"/>
            <p:cNvSpPr txBox="true"/>
            <p:nvPr/>
          </p:nvSpPr>
          <p:spPr>
            <a:xfrm>
              <a:off x="0" y="-28575"/>
              <a:ext cx="689010" cy="341975"/>
            </a:xfrm>
            <a:prstGeom prst="rect">
              <a:avLst/>
            </a:prstGeom>
          </p:spPr>
          <p:txBody>
            <a:bodyPr anchor="ctr" rtlCol="false" tIns="71386" lIns="71386" bIns="71386" rIns="71386"/>
            <a:lstStyle/>
            <a:p>
              <a:pPr algn="ctr">
                <a:lnSpc>
                  <a:spcPts val="1960"/>
                </a:lnSpc>
                <a:spcBef>
                  <a:spcPct val="0"/>
                </a:spcBef>
              </a:pPr>
            </a:p>
          </p:txBody>
        </p:sp>
      </p:grpSp>
      <p:sp>
        <p:nvSpPr>
          <p:cNvPr name="AutoShape 37" id="37"/>
          <p:cNvSpPr/>
          <p:nvPr/>
        </p:nvSpPr>
        <p:spPr>
          <a:xfrm flipV="true">
            <a:off x="11208765" y="5925279"/>
            <a:ext cx="0" cy="2464408"/>
          </a:xfrm>
          <a:prstGeom prst="line">
            <a:avLst/>
          </a:prstGeom>
          <a:ln cap="flat" w="9525">
            <a:solidFill>
              <a:srgbClr val="363371"/>
            </a:solidFill>
            <a:prstDash val="solid"/>
            <a:headEnd type="none" len="sm" w="sm"/>
            <a:tailEnd type="none" len="sm" w="sm"/>
          </a:ln>
        </p:spPr>
      </p:sp>
      <p:grpSp>
        <p:nvGrpSpPr>
          <p:cNvPr name="Group 38" id="38"/>
          <p:cNvGrpSpPr/>
          <p:nvPr/>
        </p:nvGrpSpPr>
        <p:grpSpPr>
          <a:xfrm rot="0">
            <a:off x="9754075" y="7291727"/>
            <a:ext cx="3008880" cy="1368604"/>
            <a:chOff x="0" y="0"/>
            <a:chExt cx="689010" cy="313400"/>
          </a:xfrm>
        </p:grpSpPr>
        <p:sp>
          <p:nvSpPr>
            <p:cNvPr name="Freeform 39" id="39"/>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363371"/>
              </a:solidFill>
              <a:prstDash val="solid"/>
              <a:miter/>
            </a:ln>
          </p:spPr>
        </p:sp>
        <p:sp>
          <p:nvSpPr>
            <p:cNvPr name="TextBox 40" id="40"/>
            <p:cNvSpPr txBox="true"/>
            <p:nvPr/>
          </p:nvSpPr>
          <p:spPr>
            <a:xfrm>
              <a:off x="0" y="-28575"/>
              <a:ext cx="689010" cy="341975"/>
            </a:xfrm>
            <a:prstGeom prst="rect">
              <a:avLst/>
            </a:prstGeom>
          </p:spPr>
          <p:txBody>
            <a:bodyPr anchor="ctr" rtlCol="false" tIns="71386" lIns="71386" bIns="71386" rIns="71386"/>
            <a:lstStyle/>
            <a:p>
              <a:pPr algn="ctr">
                <a:lnSpc>
                  <a:spcPts val="1960"/>
                </a:lnSpc>
                <a:spcBef>
                  <a:spcPct val="0"/>
                </a:spcBef>
              </a:pPr>
            </a:p>
          </p:txBody>
        </p:sp>
      </p:grpSp>
      <p:sp>
        <p:nvSpPr>
          <p:cNvPr name="AutoShape 41" id="41"/>
          <p:cNvSpPr/>
          <p:nvPr/>
        </p:nvSpPr>
        <p:spPr>
          <a:xfrm flipV="true">
            <a:off x="15208788" y="5924201"/>
            <a:ext cx="0" cy="2464408"/>
          </a:xfrm>
          <a:prstGeom prst="line">
            <a:avLst/>
          </a:prstGeom>
          <a:ln cap="flat" w="9525">
            <a:solidFill>
              <a:srgbClr val="363371"/>
            </a:solidFill>
            <a:prstDash val="solid"/>
            <a:headEnd type="none" len="sm" w="sm"/>
            <a:tailEnd type="none" len="sm" w="sm"/>
          </a:ln>
        </p:spPr>
      </p:sp>
      <p:grpSp>
        <p:nvGrpSpPr>
          <p:cNvPr name="Group 42" id="42"/>
          <p:cNvGrpSpPr/>
          <p:nvPr/>
        </p:nvGrpSpPr>
        <p:grpSpPr>
          <a:xfrm rot="0">
            <a:off x="13712051" y="7290649"/>
            <a:ext cx="3008880" cy="1368604"/>
            <a:chOff x="0" y="0"/>
            <a:chExt cx="689010" cy="313400"/>
          </a:xfrm>
        </p:grpSpPr>
        <p:sp>
          <p:nvSpPr>
            <p:cNvPr name="Freeform 43" id="43"/>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363371"/>
              </a:solidFill>
              <a:prstDash val="solid"/>
              <a:miter/>
            </a:ln>
          </p:spPr>
        </p:sp>
        <p:sp>
          <p:nvSpPr>
            <p:cNvPr name="TextBox 44" id="44"/>
            <p:cNvSpPr txBox="true"/>
            <p:nvPr/>
          </p:nvSpPr>
          <p:spPr>
            <a:xfrm>
              <a:off x="0" y="-28575"/>
              <a:ext cx="689010" cy="341975"/>
            </a:xfrm>
            <a:prstGeom prst="rect">
              <a:avLst/>
            </a:prstGeom>
          </p:spPr>
          <p:txBody>
            <a:bodyPr anchor="ctr" rtlCol="false" tIns="71386" lIns="71386" bIns="71386" rIns="71386"/>
            <a:lstStyle/>
            <a:p>
              <a:pPr algn="ctr">
                <a:lnSpc>
                  <a:spcPts val="1960"/>
                </a:lnSpc>
                <a:spcBef>
                  <a:spcPct val="0"/>
                </a:spcBef>
              </a:pPr>
            </a:p>
          </p:txBody>
        </p:sp>
      </p:grpSp>
      <p:sp>
        <p:nvSpPr>
          <p:cNvPr name="AutoShape 45" id="45"/>
          <p:cNvSpPr/>
          <p:nvPr/>
        </p:nvSpPr>
        <p:spPr>
          <a:xfrm flipV="true">
            <a:off x="5163832" y="2010244"/>
            <a:ext cx="0" cy="2464408"/>
          </a:xfrm>
          <a:prstGeom prst="line">
            <a:avLst/>
          </a:prstGeom>
          <a:ln cap="flat" w="9525">
            <a:solidFill>
              <a:srgbClr val="363371"/>
            </a:solidFill>
            <a:prstDash val="solid"/>
            <a:headEnd type="none" len="sm" w="sm"/>
            <a:tailEnd type="none" len="sm" w="sm"/>
          </a:ln>
        </p:spPr>
      </p:sp>
      <p:grpSp>
        <p:nvGrpSpPr>
          <p:cNvPr name="Group 46" id="46"/>
          <p:cNvGrpSpPr/>
          <p:nvPr/>
        </p:nvGrpSpPr>
        <p:grpSpPr>
          <a:xfrm rot="0">
            <a:off x="3667095" y="1726552"/>
            <a:ext cx="3008880" cy="1368604"/>
            <a:chOff x="0" y="0"/>
            <a:chExt cx="689010" cy="313400"/>
          </a:xfrm>
        </p:grpSpPr>
        <p:sp>
          <p:nvSpPr>
            <p:cNvPr name="Freeform 47" id="47"/>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363371"/>
              </a:solidFill>
              <a:prstDash val="solid"/>
              <a:miter/>
            </a:ln>
          </p:spPr>
        </p:sp>
        <p:sp>
          <p:nvSpPr>
            <p:cNvPr name="TextBox 48" id="48"/>
            <p:cNvSpPr txBox="true"/>
            <p:nvPr/>
          </p:nvSpPr>
          <p:spPr>
            <a:xfrm>
              <a:off x="0" y="-28575"/>
              <a:ext cx="689010" cy="341975"/>
            </a:xfrm>
            <a:prstGeom prst="rect">
              <a:avLst/>
            </a:prstGeom>
          </p:spPr>
          <p:txBody>
            <a:bodyPr anchor="ctr" rtlCol="false" tIns="71386" lIns="71386" bIns="71386" rIns="71386"/>
            <a:lstStyle/>
            <a:p>
              <a:pPr algn="ctr">
                <a:lnSpc>
                  <a:spcPts val="1960"/>
                </a:lnSpc>
                <a:spcBef>
                  <a:spcPct val="0"/>
                </a:spcBef>
              </a:pPr>
            </a:p>
          </p:txBody>
        </p:sp>
      </p:grpSp>
      <p:sp>
        <p:nvSpPr>
          <p:cNvPr name="AutoShape 49" id="49"/>
          <p:cNvSpPr/>
          <p:nvPr/>
        </p:nvSpPr>
        <p:spPr>
          <a:xfrm flipV="true">
            <a:off x="9192733" y="2010244"/>
            <a:ext cx="0" cy="2464408"/>
          </a:xfrm>
          <a:prstGeom prst="line">
            <a:avLst/>
          </a:prstGeom>
          <a:ln cap="flat" w="9525">
            <a:solidFill>
              <a:srgbClr val="363371"/>
            </a:solidFill>
            <a:prstDash val="solid"/>
            <a:headEnd type="none" len="sm" w="sm"/>
            <a:tailEnd type="none" len="sm" w="sm"/>
          </a:ln>
        </p:spPr>
      </p:sp>
      <p:grpSp>
        <p:nvGrpSpPr>
          <p:cNvPr name="Group 50" id="50"/>
          <p:cNvGrpSpPr/>
          <p:nvPr/>
        </p:nvGrpSpPr>
        <p:grpSpPr>
          <a:xfrm rot="0">
            <a:off x="7695995" y="1726552"/>
            <a:ext cx="3008880" cy="1368604"/>
            <a:chOff x="0" y="0"/>
            <a:chExt cx="689010" cy="313400"/>
          </a:xfrm>
        </p:grpSpPr>
        <p:sp>
          <p:nvSpPr>
            <p:cNvPr name="Freeform 51" id="51"/>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363371"/>
              </a:solidFill>
              <a:prstDash val="solid"/>
              <a:miter/>
            </a:ln>
          </p:spPr>
        </p:sp>
        <p:sp>
          <p:nvSpPr>
            <p:cNvPr name="TextBox 52" id="52"/>
            <p:cNvSpPr txBox="true"/>
            <p:nvPr/>
          </p:nvSpPr>
          <p:spPr>
            <a:xfrm>
              <a:off x="0" y="-28575"/>
              <a:ext cx="689010" cy="341975"/>
            </a:xfrm>
            <a:prstGeom prst="rect">
              <a:avLst/>
            </a:prstGeom>
          </p:spPr>
          <p:txBody>
            <a:bodyPr anchor="ctr" rtlCol="false" tIns="71386" lIns="71386" bIns="71386" rIns="71386"/>
            <a:lstStyle/>
            <a:p>
              <a:pPr algn="ctr">
                <a:lnSpc>
                  <a:spcPts val="1960"/>
                </a:lnSpc>
                <a:spcBef>
                  <a:spcPct val="0"/>
                </a:spcBef>
              </a:pPr>
            </a:p>
          </p:txBody>
        </p:sp>
      </p:grpSp>
      <p:sp>
        <p:nvSpPr>
          <p:cNvPr name="AutoShape 53" id="53"/>
          <p:cNvSpPr/>
          <p:nvPr/>
        </p:nvSpPr>
        <p:spPr>
          <a:xfrm flipV="true">
            <a:off x="13187497" y="2004798"/>
            <a:ext cx="0" cy="2464408"/>
          </a:xfrm>
          <a:prstGeom prst="line">
            <a:avLst/>
          </a:prstGeom>
          <a:ln cap="flat" w="9525">
            <a:solidFill>
              <a:srgbClr val="363371"/>
            </a:solidFill>
            <a:prstDash val="solid"/>
            <a:headEnd type="none" len="sm" w="sm"/>
            <a:tailEnd type="none" len="sm" w="sm"/>
          </a:ln>
        </p:spPr>
      </p:sp>
      <p:grpSp>
        <p:nvGrpSpPr>
          <p:cNvPr name="Group 54" id="54"/>
          <p:cNvGrpSpPr/>
          <p:nvPr/>
        </p:nvGrpSpPr>
        <p:grpSpPr>
          <a:xfrm rot="0">
            <a:off x="11690760" y="1721107"/>
            <a:ext cx="3008880" cy="1368604"/>
            <a:chOff x="0" y="0"/>
            <a:chExt cx="689010" cy="313400"/>
          </a:xfrm>
        </p:grpSpPr>
        <p:sp>
          <p:nvSpPr>
            <p:cNvPr name="Freeform 55" id="55"/>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363371"/>
              </a:solidFill>
              <a:prstDash val="solid"/>
              <a:miter/>
            </a:ln>
          </p:spPr>
        </p:sp>
        <p:sp>
          <p:nvSpPr>
            <p:cNvPr name="TextBox 56" id="56"/>
            <p:cNvSpPr txBox="true"/>
            <p:nvPr/>
          </p:nvSpPr>
          <p:spPr>
            <a:xfrm>
              <a:off x="0" y="-28575"/>
              <a:ext cx="689010" cy="341975"/>
            </a:xfrm>
            <a:prstGeom prst="rect">
              <a:avLst/>
            </a:prstGeom>
          </p:spPr>
          <p:txBody>
            <a:bodyPr anchor="ctr" rtlCol="false" tIns="71386" lIns="71386" bIns="71386" rIns="71386"/>
            <a:lstStyle/>
            <a:p>
              <a:pPr algn="ctr">
                <a:lnSpc>
                  <a:spcPts val="1960"/>
                </a:lnSpc>
                <a:spcBef>
                  <a:spcPct val="0"/>
                </a:spcBef>
              </a:pPr>
            </a:p>
          </p:txBody>
        </p:sp>
      </p:grpSp>
      <p:grpSp>
        <p:nvGrpSpPr>
          <p:cNvPr name="Group 57" id="57"/>
          <p:cNvGrpSpPr/>
          <p:nvPr/>
        </p:nvGrpSpPr>
        <p:grpSpPr>
          <a:xfrm rot="0">
            <a:off x="7318616" y="669040"/>
            <a:ext cx="3618962" cy="580902"/>
            <a:chOff x="0" y="0"/>
            <a:chExt cx="953826" cy="153105"/>
          </a:xfrm>
        </p:grpSpPr>
        <p:sp>
          <p:nvSpPr>
            <p:cNvPr name="Freeform 58" id="58"/>
            <p:cNvSpPr/>
            <p:nvPr/>
          </p:nvSpPr>
          <p:spPr>
            <a:xfrm flipH="false" flipV="false" rot="0">
              <a:off x="0" y="0"/>
              <a:ext cx="953826" cy="153105"/>
            </a:xfrm>
            <a:custGeom>
              <a:avLst/>
              <a:gdLst/>
              <a:ahLst/>
              <a:cxnLst/>
              <a:rect r="r" b="b" t="t" l="l"/>
              <a:pathLst>
                <a:path h="153105" w="953826">
                  <a:moveTo>
                    <a:pt x="12836" y="0"/>
                  </a:moveTo>
                  <a:lnTo>
                    <a:pt x="940991" y="0"/>
                  </a:lnTo>
                  <a:cubicBezTo>
                    <a:pt x="948080" y="0"/>
                    <a:pt x="953826" y="5747"/>
                    <a:pt x="953826" y="12836"/>
                  </a:cubicBezTo>
                  <a:lnTo>
                    <a:pt x="953826" y="140269"/>
                  </a:lnTo>
                  <a:cubicBezTo>
                    <a:pt x="953826" y="147358"/>
                    <a:pt x="948080" y="153105"/>
                    <a:pt x="940991" y="153105"/>
                  </a:cubicBezTo>
                  <a:lnTo>
                    <a:pt x="12836" y="153105"/>
                  </a:lnTo>
                  <a:cubicBezTo>
                    <a:pt x="5747" y="153105"/>
                    <a:pt x="0" y="147358"/>
                    <a:pt x="0" y="140269"/>
                  </a:cubicBezTo>
                  <a:lnTo>
                    <a:pt x="0" y="12836"/>
                  </a:lnTo>
                  <a:cubicBezTo>
                    <a:pt x="0" y="5747"/>
                    <a:pt x="5747" y="0"/>
                    <a:pt x="12836" y="0"/>
                  </a:cubicBezTo>
                  <a:close/>
                </a:path>
              </a:pathLst>
            </a:custGeom>
            <a:solidFill>
              <a:srgbClr val="363371"/>
            </a:solidFill>
          </p:spPr>
        </p:sp>
        <p:sp>
          <p:nvSpPr>
            <p:cNvPr name="TextBox 59" id="59"/>
            <p:cNvSpPr txBox="true"/>
            <p:nvPr/>
          </p:nvSpPr>
          <p:spPr>
            <a:xfrm>
              <a:off x="0" y="-95250"/>
              <a:ext cx="953826" cy="248355"/>
            </a:xfrm>
            <a:prstGeom prst="rect">
              <a:avLst/>
            </a:prstGeom>
          </p:spPr>
          <p:txBody>
            <a:bodyPr anchor="ctr" rtlCol="false" tIns="71386" lIns="71386" bIns="71386" rIns="71386"/>
            <a:lstStyle/>
            <a:p>
              <a:pPr algn="ctr">
                <a:lnSpc>
                  <a:spcPts val="3551"/>
                </a:lnSpc>
              </a:pPr>
              <a:r>
                <a:rPr lang="en-US" sz="2573" spc="252">
                  <a:solidFill>
                    <a:srgbClr val="FFFFFF"/>
                  </a:solidFill>
                  <a:latin typeface="Arial"/>
                </a:rPr>
                <a:t>WORLD WAR I</a:t>
              </a:r>
            </a:p>
          </p:txBody>
        </p:sp>
      </p:grpSp>
      <p:sp>
        <p:nvSpPr>
          <p:cNvPr name="Freeform 60" id="60"/>
          <p:cNvSpPr/>
          <p:nvPr/>
        </p:nvSpPr>
        <p:spPr>
          <a:xfrm flipH="false" flipV="false" rot="0">
            <a:off x="12661979" y="109632"/>
            <a:ext cx="3322962" cy="1786092"/>
          </a:xfrm>
          <a:custGeom>
            <a:avLst/>
            <a:gdLst/>
            <a:ahLst/>
            <a:cxnLst/>
            <a:rect r="r" b="b" t="t" l="l"/>
            <a:pathLst>
              <a:path h="1786092" w="3322962">
                <a:moveTo>
                  <a:pt x="0" y="0"/>
                </a:moveTo>
                <a:lnTo>
                  <a:pt x="3322962" y="0"/>
                </a:lnTo>
                <a:lnTo>
                  <a:pt x="3322962" y="1786092"/>
                </a:lnTo>
                <a:lnTo>
                  <a:pt x="0" y="178609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1" id="61"/>
          <p:cNvSpPr/>
          <p:nvPr/>
        </p:nvSpPr>
        <p:spPr>
          <a:xfrm flipH="false" flipV="false" rot="0">
            <a:off x="2402022" y="7289"/>
            <a:ext cx="686918" cy="1888436"/>
          </a:xfrm>
          <a:custGeom>
            <a:avLst/>
            <a:gdLst/>
            <a:ahLst/>
            <a:cxnLst/>
            <a:rect r="r" b="b" t="t" l="l"/>
            <a:pathLst>
              <a:path h="1888436" w="686918">
                <a:moveTo>
                  <a:pt x="0" y="0"/>
                </a:moveTo>
                <a:lnTo>
                  <a:pt x="686919" y="0"/>
                </a:lnTo>
                <a:lnTo>
                  <a:pt x="686919" y="1888435"/>
                </a:lnTo>
                <a:lnTo>
                  <a:pt x="0" y="188843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62" id="62"/>
          <p:cNvSpPr/>
          <p:nvPr/>
        </p:nvSpPr>
        <p:spPr>
          <a:xfrm flipH="false" flipV="false" rot="0">
            <a:off x="15840976" y="841905"/>
            <a:ext cx="1098284" cy="3586235"/>
          </a:xfrm>
          <a:custGeom>
            <a:avLst/>
            <a:gdLst/>
            <a:ahLst/>
            <a:cxnLst/>
            <a:rect r="r" b="b" t="t" l="l"/>
            <a:pathLst>
              <a:path h="3586235" w="1098284">
                <a:moveTo>
                  <a:pt x="0" y="0"/>
                </a:moveTo>
                <a:lnTo>
                  <a:pt x="1098284" y="0"/>
                </a:lnTo>
                <a:lnTo>
                  <a:pt x="1098284" y="3586235"/>
                </a:lnTo>
                <a:lnTo>
                  <a:pt x="0" y="358623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63" id="63"/>
          <p:cNvSpPr/>
          <p:nvPr/>
        </p:nvSpPr>
        <p:spPr>
          <a:xfrm flipH="false" flipV="false" rot="0">
            <a:off x="10860880" y="1726552"/>
            <a:ext cx="797915" cy="2849696"/>
          </a:xfrm>
          <a:custGeom>
            <a:avLst/>
            <a:gdLst/>
            <a:ahLst/>
            <a:cxnLst/>
            <a:rect r="r" b="b" t="t" l="l"/>
            <a:pathLst>
              <a:path h="2849696" w="797915">
                <a:moveTo>
                  <a:pt x="0" y="0"/>
                </a:moveTo>
                <a:lnTo>
                  <a:pt x="797915" y="0"/>
                </a:lnTo>
                <a:lnTo>
                  <a:pt x="797915" y="2849697"/>
                </a:lnTo>
                <a:lnTo>
                  <a:pt x="0" y="2849697"/>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64" id="64"/>
          <p:cNvSpPr/>
          <p:nvPr/>
        </p:nvSpPr>
        <p:spPr>
          <a:xfrm flipH="false" flipV="false" rot="0">
            <a:off x="6675975" y="1832267"/>
            <a:ext cx="1020020" cy="2607079"/>
          </a:xfrm>
          <a:custGeom>
            <a:avLst/>
            <a:gdLst/>
            <a:ahLst/>
            <a:cxnLst/>
            <a:rect r="r" b="b" t="t" l="l"/>
            <a:pathLst>
              <a:path h="2607079" w="1020020">
                <a:moveTo>
                  <a:pt x="0" y="0"/>
                </a:moveTo>
                <a:lnTo>
                  <a:pt x="1020020" y="0"/>
                </a:lnTo>
                <a:lnTo>
                  <a:pt x="1020020" y="2607079"/>
                </a:lnTo>
                <a:lnTo>
                  <a:pt x="0" y="2607079"/>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65" id="65"/>
          <p:cNvSpPr/>
          <p:nvPr/>
        </p:nvSpPr>
        <p:spPr>
          <a:xfrm flipH="false" flipV="false" rot="0">
            <a:off x="8531293" y="7156405"/>
            <a:ext cx="1185713" cy="3130595"/>
          </a:xfrm>
          <a:custGeom>
            <a:avLst/>
            <a:gdLst/>
            <a:ahLst/>
            <a:cxnLst/>
            <a:rect r="r" b="b" t="t" l="l"/>
            <a:pathLst>
              <a:path h="3130595" w="1185713">
                <a:moveTo>
                  <a:pt x="0" y="0"/>
                </a:moveTo>
                <a:lnTo>
                  <a:pt x="1185713" y="0"/>
                </a:lnTo>
                <a:lnTo>
                  <a:pt x="1185713" y="3130595"/>
                </a:lnTo>
                <a:lnTo>
                  <a:pt x="0" y="313059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66" id="66"/>
          <p:cNvSpPr/>
          <p:nvPr/>
        </p:nvSpPr>
        <p:spPr>
          <a:xfrm flipH="false" flipV="false" rot="0">
            <a:off x="12789095" y="8151307"/>
            <a:ext cx="922955" cy="2097626"/>
          </a:xfrm>
          <a:custGeom>
            <a:avLst/>
            <a:gdLst/>
            <a:ahLst/>
            <a:cxnLst/>
            <a:rect r="r" b="b" t="t" l="l"/>
            <a:pathLst>
              <a:path h="2097626" w="922955">
                <a:moveTo>
                  <a:pt x="0" y="0"/>
                </a:moveTo>
                <a:lnTo>
                  <a:pt x="922956" y="0"/>
                </a:lnTo>
                <a:lnTo>
                  <a:pt x="922956" y="2097626"/>
                </a:lnTo>
                <a:lnTo>
                  <a:pt x="0" y="2097626"/>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67" id="67"/>
          <p:cNvSpPr/>
          <p:nvPr/>
        </p:nvSpPr>
        <p:spPr>
          <a:xfrm flipH="false" flipV="false" rot="0">
            <a:off x="1247489" y="8659253"/>
            <a:ext cx="3640313" cy="1615389"/>
          </a:xfrm>
          <a:custGeom>
            <a:avLst/>
            <a:gdLst/>
            <a:ahLst/>
            <a:cxnLst/>
            <a:rect r="r" b="b" t="t" l="l"/>
            <a:pathLst>
              <a:path h="1615389" w="3640313">
                <a:moveTo>
                  <a:pt x="0" y="0"/>
                </a:moveTo>
                <a:lnTo>
                  <a:pt x="3640313" y="0"/>
                </a:lnTo>
                <a:lnTo>
                  <a:pt x="3640313" y="1615388"/>
                </a:lnTo>
                <a:lnTo>
                  <a:pt x="0" y="1615388"/>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Freeform 68" id="68"/>
          <p:cNvSpPr/>
          <p:nvPr/>
        </p:nvSpPr>
        <p:spPr>
          <a:xfrm flipH="false" flipV="false" rot="0">
            <a:off x="1506058" y="1801840"/>
            <a:ext cx="1022204" cy="2228237"/>
          </a:xfrm>
          <a:custGeom>
            <a:avLst/>
            <a:gdLst/>
            <a:ahLst/>
            <a:cxnLst/>
            <a:rect r="r" b="b" t="t" l="l"/>
            <a:pathLst>
              <a:path h="2228237" w="1022204">
                <a:moveTo>
                  <a:pt x="0" y="0"/>
                </a:moveTo>
                <a:lnTo>
                  <a:pt x="1022204" y="0"/>
                </a:lnTo>
                <a:lnTo>
                  <a:pt x="1022204" y="2228236"/>
                </a:lnTo>
                <a:lnTo>
                  <a:pt x="0" y="2228236"/>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p:spPr>
      </p:sp>
      <p:sp>
        <p:nvSpPr>
          <p:cNvPr name="Freeform 69" id="69"/>
          <p:cNvSpPr/>
          <p:nvPr/>
        </p:nvSpPr>
        <p:spPr>
          <a:xfrm flipH="false" flipV="false" rot="0">
            <a:off x="4531352" y="5721565"/>
            <a:ext cx="1280561" cy="1571240"/>
          </a:xfrm>
          <a:custGeom>
            <a:avLst/>
            <a:gdLst/>
            <a:ahLst/>
            <a:cxnLst/>
            <a:rect r="r" b="b" t="t" l="l"/>
            <a:pathLst>
              <a:path h="1571240" w="1280561">
                <a:moveTo>
                  <a:pt x="0" y="0"/>
                </a:moveTo>
                <a:lnTo>
                  <a:pt x="1280561" y="0"/>
                </a:lnTo>
                <a:lnTo>
                  <a:pt x="1280561" y="1571240"/>
                </a:lnTo>
                <a:lnTo>
                  <a:pt x="0" y="1571240"/>
                </a:lnTo>
                <a:lnTo>
                  <a:pt x="0" y="0"/>
                </a:lnTo>
                <a:close/>
              </a:path>
            </a:pathLst>
          </a:custGeom>
          <a:blipFill>
            <a:blip r:embed="rId20">
              <a:extLst>
                <a:ext uri="{96DAC541-7B7A-43D3-8B79-37D633B846F1}">
                  <asvg:svgBlip xmlns:asvg="http://schemas.microsoft.com/office/drawing/2016/SVG/main" r:embed="rId21"/>
                </a:ext>
              </a:extLst>
            </a:blip>
            <a:stretch>
              <a:fillRect l="0" t="0" r="0" b="0"/>
            </a:stretch>
          </a:blipFill>
        </p:spPr>
      </p:sp>
      <p:sp>
        <p:nvSpPr>
          <p:cNvPr name="TextBox 70" id="70"/>
          <p:cNvSpPr txBox="true"/>
          <p:nvPr/>
        </p:nvSpPr>
        <p:spPr>
          <a:xfrm rot="0">
            <a:off x="3808061" y="1775109"/>
            <a:ext cx="2711543" cy="1270624"/>
          </a:xfrm>
          <a:prstGeom prst="rect">
            <a:avLst/>
          </a:prstGeom>
        </p:spPr>
        <p:txBody>
          <a:bodyPr anchor="t" rtlCol="false" tIns="0" lIns="0" bIns="0" rIns="0">
            <a:spAutoFit/>
          </a:bodyPr>
          <a:lstStyle/>
          <a:p>
            <a:pPr algn="ctr" marL="0" indent="0" lvl="0">
              <a:lnSpc>
                <a:spcPts val="2090"/>
              </a:lnSpc>
              <a:spcBef>
                <a:spcPct val="0"/>
              </a:spcBef>
            </a:pPr>
            <a:r>
              <a:rPr lang="en-US" sz="1515" spc="148">
                <a:solidFill>
                  <a:srgbClr val="000000"/>
                </a:solidFill>
                <a:latin typeface="Raleway"/>
              </a:rPr>
              <a:t>The</a:t>
            </a:r>
            <a:r>
              <a:rPr lang="en-US" sz="1515" spc="148">
                <a:solidFill>
                  <a:srgbClr val="363371"/>
                </a:solidFill>
                <a:latin typeface="Raleway"/>
              </a:rPr>
              <a:t> </a:t>
            </a:r>
            <a:r>
              <a:rPr lang="en-US" sz="1515" spc="148">
                <a:solidFill>
                  <a:srgbClr val="363371"/>
                </a:solidFill>
                <a:latin typeface="Raleway Bold"/>
              </a:rPr>
              <a:t>allies of Austria-Hungary </a:t>
            </a:r>
            <a:r>
              <a:rPr lang="en-US" sz="1515" spc="148">
                <a:solidFill>
                  <a:srgbClr val="000000"/>
                </a:solidFill>
                <a:latin typeface="Raleway"/>
              </a:rPr>
              <a:t>and </a:t>
            </a:r>
            <a:r>
              <a:rPr lang="en-US" sz="1515" spc="148">
                <a:solidFill>
                  <a:srgbClr val="363371"/>
                </a:solidFill>
                <a:latin typeface="Raleway Bold"/>
              </a:rPr>
              <a:t>Serbia </a:t>
            </a:r>
            <a:r>
              <a:rPr lang="en-US" sz="1515" spc="148">
                <a:solidFill>
                  <a:srgbClr val="000000"/>
                </a:solidFill>
                <a:latin typeface="Raleway"/>
              </a:rPr>
              <a:t>declare </a:t>
            </a:r>
            <a:r>
              <a:rPr lang="en-US" sz="1515" spc="148">
                <a:solidFill>
                  <a:srgbClr val="363371"/>
                </a:solidFill>
                <a:latin typeface="Raleway Bold"/>
              </a:rPr>
              <a:t>war </a:t>
            </a:r>
            <a:r>
              <a:rPr lang="en-US" sz="1515" spc="148">
                <a:solidFill>
                  <a:srgbClr val="000000"/>
                </a:solidFill>
                <a:latin typeface="Raleway"/>
              </a:rPr>
              <a:t>on each other, throwing Europe into the "</a:t>
            </a:r>
            <a:r>
              <a:rPr lang="en-US" sz="1515" spc="148">
                <a:solidFill>
                  <a:srgbClr val="363371"/>
                </a:solidFill>
                <a:latin typeface="Raleway Bold"/>
              </a:rPr>
              <a:t>Great War</a:t>
            </a:r>
            <a:r>
              <a:rPr lang="en-US" sz="1515" spc="148">
                <a:solidFill>
                  <a:srgbClr val="000000"/>
                </a:solidFill>
                <a:latin typeface="Raleway"/>
              </a:rPr>
              <a:t>".</a:t>
            </a:r>
          </a:p>
        </p:txBody>
      </p:sp>
      <p:sp>
        <p:nvSpPr>
          <p:cNvPr name="TextBox 71" id="71"/>
          <p:cNvSpPr txBox="true"/>
          <p:nvPr/>
        </p:nvSpPr>
        <p:spPr>
          <a:xfrm rot="0">
            <a:off x="7844664" y="1816255"/>
            <a:ext cx="2711543" cy="1197109"/>
          </a:xfrm>
          <a:prstGeom prst="rect">
            <a:avLst/>
          </a:prstGeom>
        </p:spPr>
        <p:txBody>
          <a:bodyPr anchor="t" rtlCol="false" tIns="0" lIns="0" bIns="0" rIns="0">
            <a:spAutoFit/>
          </a:bodyPr>
          <a:lstStyle/>
          <a:p>
            <a:pPr algn="ctr" marL="0" indent="0" lvl="0">
              <a:lnSpc>
                <a:spcPts val="2412"/>
              </a:lnSpc>
              <a:spcBef>
                <a:spcPct val="0"/>
              </a:spcBef>
            </a:pPr>
            <a:r>
              <a:rPr lang="en-US" sz="1748" spc="171">
                <a:solidFill>
                  <a:srgbClr val="000000"/>
                </a:solidFill>
                <a:latin typeface="Raleway"/>
              </a:rPr>
              <a:t>The </a:t>
            </a:r>
            <a:r>
              <a:rPr lang="en-US" sz="1748" spc="171">
                <a:solidFill>
                  <a:srgbClr val="363371"/>
                </a:solidFill>
                <a:latin typeface="Raleway Bold"/>
              </a:rPr>
              <a:t>Battle of the Somme</a:t>
            </a:r>
            <a:r>
              <a:rPr lang="en-US" sz="1748" spc="171">
                <a:solidFill>
                  <a:srgbClr val="000000"/>
                </a:solidFill>
                <a:latin typeface="Raleway"/>
              </a:rPr>
              <a:t>: the deadliest battle of the war with almost 1 million dead.</a:t>
            </a:r>
          </a:p>
        </p:txBody>
      </p:sp>
      <p:sp>
        <p:nvSpPr>
          <p:cNvPr name="TextBox 72" id="72"/>
          <p:cNvSpPr txBox="true"/>
          <p:nvPr/>
        </p:nvSpPr>
        <p:spPr>
          <a:xfrm rot="0">
            <a:off x="11824023" y="1843339"/>
            <a:ext cx="2711543" cy="1163560"/>
          </a:xfrm>
          <a:prstGeom prst="rect">
            <a:avLst/>
          </a:prstGeom>
        </p:spPr>
        <p:txBody>
          <a:bodyPr anchor="t" rtlCol="false" tIns="0" lIns="0" bIns="0" rIns="0">
            <a:spAutoFit/>
          </a:bodyPr>
          <a:lstStyle/>
          <a:p>
            <a:pPr algn="ctr" marL="0" indent="0" lvl="0">
              <a:lnSpc>
                <a:spcPts val="2332"/>
              </a:lnSpc>
              <a:spcBef>
                <a:spcPct val="0"/>
              </a:spcBef>
            </a:pPr>
            <a:r>
              <a:rPr lang="en-US" sz="1690" spc="165">
                <a:solidFill>
                  <a:srgbClr val="000000"/>
                </a:solidFill>
                <a:latin typeface="Raleway"/>
              </a:rPr>
              <a:t>War comes to an end on the 11th November: </a:t>
            </a:r>
            <a:r>
              <a:rPr lang="en-US" sz="1690" spc="165">
                <a:solidFill>
                  <a:srgbClr val="363371"/>
                </a:solidFill>
                <a:latin typeface="Raleway Bold"/>
              </a:rPr>
              <a:t>Germany surrenders</a:t>
            </a:r>
            <a:r>
              <a:rPr lang="en-US" sz="1690" spc="165">
                <a:solidFill>
                  <a:srgbClr val="000000"/>
                </a:solidFill>
                <a:latin typeface="Raleway Bold"/>
              </a:rPr>
              <a:t> </a:t>
            </a:r>
            <a:r>
              <a:rPr lang="en-US" sz="1690" spc="165">
                <a:solidFill>
                  <a:srgbClr val="000000"/>
                </a:solidFill>
                <a:latin typeface="Raleway"/>
              </a:rPr>
              <a:t>to the Entente.</a:t>
            </a:r>
          </a:p>
        </p:txBody>
      </p:sp>
      <p:sp>
        <p:nvSpPr>
          <p:cNvPr name="TextBox 73" id="73"/>
          <p:cNvSpPr txBox="true"/>
          <p:nvPr/>
        </p:nvSpPr>
        <p:spPr>
          <a:xfrm rot="0">
            <a:off x="1806953" y="7333396"/>
            <a:ext cx="2711543" cy="1217781"/>
          </a:xfrm>
          <a:prstGeom prst="rect">
            <a:avLst/>
          </a:prstGeom>
        </p:spPr>
        <p:txBody>
          <a:bodyPr anchor="t" rtlCol="false" tIns="0" lIns="0" bIns="0" rIns="0">
            <a:spAutoFit/>
          </a:bodyPr>
          <a:lstStyle/>
          <a:p>
            <a:pPr algn="ctr" marL="0" indent="0" lvl="0">
              <a:lnSpc>
                <a:spcPts val="1930"/>
              </a:lnSpc>
              <a:spcBef>
                <a:spcPct val="0"/>
              </a:spcBef>
            </a:pPr>
            <a:r>
              <a:rPr lang="en-US" sz="1398" spc="137">
                <a:solidFill>
                  <a:srgbClr val="000000"/>
                </a:solidFill>
                <a:latin typeface="Raleway"/>
              </a:rPr>
              <a:t>The </a:t>
            </a:r>
            <a:r>
              <a:rPr lang="en-US" sz="1398" spc="137">
                <a:solidFill>
                  <a:srgbClr val="363371"/>
                </a:solidFill>
                <a:latin typeface="Raleway Bold"/>
              </a:rPr>
              <a:t>assassination of Archduke Franz Ferdinand</a:t>
            </a:r>
            <a:r>
              <a:rPr lang="en-US" sz="1398" spc="137">
                <a:solidFill>
                  <a:srgbClr val="000000"/>
                </a:solidFill>
                <a:latin typeface="Raleway Bold"/>
              </a:rPr>
              <a:t> </a:t>
            </a:r>
            <a:r>
              <a:rPr lang="en-US" sz="1398" spc="137">
                <a:solidFill>
                  <a:srgbClr val="000000"/>
                </a:solidFill>
                <a:latin typeface="Raleway"/>
              </a:rPr>
              <a:t>and his wife leads to war between </a:t>
            </a:r>
            <a:r>
              <a:rPr lang="en-US" sz="1398" spc="137">
                <a:solidFill>
                  <a:srgbClr val="363371"/>
                </a:solidFill>
                <a:latin typeface="Raleway Bold"/>
              </a:rPr>
              <a:t>Austria-Hungary</a:t>
            </a:r>
            <a:r>
              <a:rPr lang="en-US" sz="1398" spc="137">
                <a:solidFill>
                  <a:srgbClr val="000000"/>
                </a:solidFill>
                <a:latin typeface="Raleway Bold"/>
              </a:rPr>
              <a:t> </a:t>
            </a:r>
            <a:r>
              <a:rPr lang="en-US" sz="1398" spc="137">
                <a:solidFill>
                  <a:srgbClr val="000000"/>
                </a:solidFill>
                <a:latin typeface="Raleway"/>
              </a:rPr>
              <a:t>and </a:t>
            </a:r>
            <a:r>
              <a:rPr lang="en-US" sz="1398" spc="137">
                <a:solidFill>
                  <a:srgbClr val="363371"/>
                </a:solidFill>
                <a:latin typeface="Raleway Bold"/>
              </a:rPr>
              <a:t>Serbia</a:t>
            </a:r>
            <a:r>
              <a:rPr lang="en-US" sz="1398" spc="137">
                <a:solidFill>
                  <a:srgbClr val="000000"/>
                </a:solidFill>
                <a:latin typeface="Raleway Bold"/>
              </a:rPr>
              <a:t>.</a:t>
            </a:r>
          </a:p>
        </p:txBody>
      </p:sp>
      <p:sp>
        <p:nvSpPr>
          <p:cNvPr name="TextBox 74" id="74"/>
          <p:cNvSpPr txBox="true"/>
          <p:nvPr/>
        </p:nvSpPr>
        <p:spPr>
          <a:xfrm rot="0">
            <a:off x="5677224" y="7279439"/>
            <a:ext cx="2711543" cy="1389441"/>
          </a:xfrm>
          <a:prstGeom prst="rect">
            <a:avLst/>
          </a:prstGeom>
        </p:spPr>
        <p:txBody>
          <a:bodyPr anchor="t" rtlCol="false" tIns="0" lIns="0" bIns="0" rIns="0">
            <a:spAutoFit/>
          </a:bodyPr>
          <a:lstStyle/>
          <a:p>
            <a:pPr algn="ctr" marL="0" indent="0" lvl="0">
              <a:lnSpc>
                <a:spcPts val="2195"/>
              </a:lnSpc>
              <a:spcBef>
                <a:spcPct val="0"/>
              </a:spcBef>
            </a:pPr>
            <a:r>
              <a:rPr lang="en-US" sz="1590" spc="155">
                <a:solidFill>
                  <a:srgbClr val="363371"/>
                </a:solidFill>
                <a:latin typeface="Raleway Bold"/>
              </a:rPr>
              <a:t>The first use of chemical attacks</a:t>
            </a:r>
            <a:r>
              <a:rPr lang="en-US" sz="1590" spc="155">
                <a:solidFill>
                  <a:srgbClr val="000000"/>
                </a:solidFill>
                <a:latin typeface="Raleway"/>
              </a:rPr>
              <a:t> in war. </a:t>
            </a:r>
            <a:r>
              <a:rPr lang="en-US" sz="1590" spc="155">
                <a:solidFill>
                  <a:srgbClr val="363371"/>
                </a:solidFill>
                <a:latin typeface="Raleway Bold"/>
              </a:rPr>
              <a:t>Italy </a:t>
            </a:r>
            <a:r>
              <a:rPr lang="en-US" sz="1590" spc="155">
                <a:solidFill>
                  <a:srgbClr val="000000"/>
                </a:solidFill>
                <a:latin typeface="Raleway"/>
              </a:rPr>
              <a:t>enters the war on the side of the </a:t>
            </a:r>
            <a:r>
              <a:rPr lang="en-US" sz="1590" spc="155">
                <a:solidFill>
                  <a:srgbClr val="363371"/>
                </a:solidFill>
                <a:latin typeface="Raleway Bold"/>
              </a:rPr>
              <a:t>Entente</a:t>
            </a:r>
            <a:r>
              <a:rPr lang="en-US" sz="1590" spc="155">
                <a:solidFill>
                  <a:srgbClr val="000000"/>
                </a:solidFill>
                <a:latin typeface="Raleway"/>
              </a:rPr>
              <a:t>.</a:t>
            </a:r>
          </a:p>
        </p:txBody>
      </p:sp>
      <p:sp>
        <p:nvSpPr>
          <p:cNvPr name="TextBox 75" id="75"/>
          <p:cNvSpPr txBox="true"/>
          <p:nvPr/>
        </p:nvSpPr>
        <p:spPr>
          <a:xfrm rot="0">
            <a:off x="9888825" y="7387617"/>
            <a:ext cx="2711543" cy="1163560"/>
          </a:xfrm>
          <a:prstGeom prst="rect">
            <a:avLst/>
          </a:prstGeom>
        </p:spPr>
        <p:txBody>
          <a:bodyPr anchor="t" rtlCol="false" tIns="0" lIns="0" bIns="0" rIns="0">
            <a:spAutoFit/>
          </a:bodyPr>
          <a:lstStyle/>
          <a:p>
            <a:pPr algn="ctr" marL="0" indent="0" lvl="0">
              <a:lnSpc>
                <a:spcPts val="2332"/>
              </a:lnSpc>
              <a:spcBef>
                <a:spcPct val="0"/>
              </a:spcBef>
            </a:pPr>
            <a:r>
              <a:rPr lang="en-US" sz="1690" spc="165">
                <a:solidFill>
                  <a:srgbClr val="000000"/>
                </a:solidFill>
                <a:latin typeface="Raleway"/>
              </a:rPr>
              <a:t>The </a:t>
            </a:r>
            <a:r>
              <a:rPr lang="en-US" sz="1690" spc="165">
                <a:solidFill>
                  <a:srgbClr val="363371"/>
                </a:solidFill>
                <a:latin typeface="Raleway Bold"/>
              </a:rPr>
              <a:t>US </a:t>
            </a:r>
            <a:r>
              <a:rPr lang="en-US" sz="1690" spc="165">
                <a:solidFill>
                  <a:srgbClr val="000000"/>
                </a:solidFill>
                <a:latin typeface="Raleway"/>
              </a:rPr>
              <a:t>enters the war: </a:t>
            </a:r>
            <a:r>
              <a:rPr lang="en-US" sz="1690" spc="165">
                <a:solidFill>
                  <a:srgbClr val="363371"/>
                </a:solidFill>
                <a:latin typeface="Raleway Bold"/>
              </a:rPr>
              <a:t>Russia </a:t>
            </a:r>
            <a:r>
              <a:rPr lang="en-US" sz="1690" spc="165">
                <a:solidFill>
                  <a:srgbClr val="000000"/>
                </a:solidFill>
                <a:latin typeface="Raleway"/>
              </a:rPr>
              <a:t>pulls out from the war due to the </a:t>
            </a:r>
            <a:r>
              <a:rPr lang="en-US" sz="1690" spc="165">
                <a:solidFill>
                  <a:srgbClr val="363371"/>
                </a:solidFill>
                <a:latin typeface="Raleway Bold"/>
              </a:rPr>
              <a:t>Bolshevik Revolution</a:t>
            </a:r>
            <a:r>
              <a:rPr lang="en-US" sz="1690" spc="165">
                <a:solidFill>
                  <a:srgbClr val="000000"/>
                </a:solidFill>
                <a:latin typeface="Raleway"/>
              </a:rPr>
              <a:t>.</a:t>
            </a:r>
          </a:p>
        </p:txBody>
      </p:sp>
      <p:sp>
        <p:nvSpPr>
          <p:cNvPr name="TextBox 76" id="76"/>
          <p:cNvSpPr txBox="true"/>
          <p:nvPr/>
        </p:nvSpPr>
        <p:spPr>
          <a:xfrm rot="0">
            <a:off x="13901789" y="7412881"/>
            <a:ext cx="2711543" cy="1163560"/>
          </a:xfrm>
          <a:prstGeom prst="rect">
            <a:avLst/>
          </a:prstGeom>
        </p:spPr>
        <p:txBody>
          <a:bodyPr anchor="t" rtlCol="false" tIns="0" lIns="0" bIns="0" rIns="0">
            <a:spAutoFit/>
          </a:bodyPr>
          <a:lstStyle/>
          <a:p>
            <a:pPr algn="ctr" marL="0" indent="0" lvl="0">
              <a:lnSpc>
                <a:spcPts val="2332"/>
              </a:lnSpc>
              <a:spcBef>
                <a:spcPct val="0"/>
              </a:spcBef>
            </a:pPr>
            <a:r>
              <a:rPr lang="en-US" sz="1690" spc="165">
                <a:solidFill>
                  <a:srgbClr val="363371"/>
                </a:solidFill>
                <a:latin typeface="Raleway Bold"/>
              </a:rPr>
              <a:t>The Treaty of Versailles</a:t>
            </a:r>
            <a:r>
              <a:rPr lang="en-US" sz="1690" spc="165">
                <a:solidFill>
                  <a:srgbClr val="000000"/>
                </a:solidFill>
                <a:latin typeface="Raleway Bold"/>
              </a:rPr>
              <a:t> </a:t>
            </a:r>
            <a:r>
              <a:rPr lang="en-US" sz="1690" spc="165">
                <a:solidFill>
                  <a:srgbClr val="000000"/>
                </a:solidFill>
                <a:latin typeface="Raleway"/>
              </a:rPr>
              <a:t>signed at the </a:t>
            </a:r>
            <a:r>
              <a:rPr lang="en-US" sz="1690" spc="165">
                <a:solidFill>
                  <a:srgbClr val="363371"/>
                </a:solidFill>
                <a:latin typeface="Raleway Bold"/>
              </a:rPr>
              <a:t>Paris Peace Conference</a:t>
            </a:r>
          </a:p>
        </p:txBody>
      </p:sp>
      <p:sp>
        <p:nvSpPr>
          <p:cNvPr name="Freeform 77" id="77"/>
          <p:cNvSpPr/>
          <p:nvPr/>
        </p:nvSpPr>
        <p:spPr>
          <a:xfrm flipH="false" flipV="false" rot="0">
            <a:off x="4126390" y="321644"/>
            <a:ext cx="2368814" cy="1362068"/>
          </a:xfrm>
          <a:custGeom>
            <a:avLst/>
            <a:gdLst/>
            <a:ahLst/>
            <a:cxnLst/>
            <a:rect r="r" b="b" t="t" l="l"/>
            <a:pathLst>
              <a:path h="1362068" w="2368814">
                <a:moveTo>
                  <a:pt x="0" y="0"/>
                </a:moveTo>
                <a:lnTo>
                  <a:pt x="2368814" y="0"/>
                </a:lnTo>
                <a:lnTo>
                  <a:pt x="2368814" y="1362068"/>
                </a:lnTo>
                <a:lnTo>
                  <a:pt x="0" y="1362068"/>
                </a:lnTo>
                <a:lnTo>
                  <a:pt x="0" y="0"/>
                </a:lnTo>
                <a:close/>
              </a:path>
            </a:pathLst>
          </a:custGeom>
          <a:blipFill>
            <a:blip r:embed="rId22">
              <a:extLst>
                <a:ext uri="{96DAC541-7B7A-43D3-8B79-37D633B846F1}">
                  <asvg:svgBlip xmlns:asvg="http://schemas.microsoft.com/office/drawing/2016/SVG/main" r:embed="rId23"/>
                </a:ext>
              </a:extLst>
            </a:blip>
            <a:stretch>
              <a:fillRect l="0" t="0" r="0" b="0"/>
            </a:stretch>
          </a:blipFill>
        </p:spPr>
      </p:sp>
      <p:sp>
        <p:nvSpPr>
          <p:cNvPr name="Freeform 78" id="78"/>
          <p:cNvSpPr/>
          <p:nvPr/>
        </p:nvSpPr>
        <p:spPr>
          <a:xfrm flipH="false" flipV="false" rot="0">
            <a:off x="10944270" y="218791"/>
            <a:ext cx="1609803" cy="1464921"/>
          </a:xfrm>
          <a:custGeom>
            <a:avLst/>
            <a:gdLst/>
            <a:ahLst/>
            <a:cxnLst/>
            <a:rect r="r" b="b" t="t" l="l"/>
            <a:pathLst>
              <a:path h="1464921" w="1609803">
                <a:moveTo>
                  <a:pt x="0" y="0"/>
                </a:moveTo>
                <a:lnTo>
                  <a:pt x="1609803" y="0"/>
                </a:lnTo>
                <a:lnTo>
                  <a:pt x="1609803" y="1464921"/>
                </a:lnTo>
                <a:lnTo>
                  <a:pt x="0" y="1464921"/>
                </a:lnTo>
                <a:lnTo>
                  <a:pt x="0" y="0"/>
                </a:lnTo>
                <a:close/>
              </a:path>
            </a:pathLst>
          </a:custGeom>
          <a:blipFill>
            <a:blip r:embed="rId24">
              <a:extLst>
                <a:ext uri="{96DAC541-7B7A-43D3-8B79-37D633B846F1}">
                  <asvg:svgBlip xmlns:asvg="http://schemas.microsoft.com/office/drawing/2016/SVG/main" r:embed="rId25"/>
                </a:ext>
              </a:extLst>
            </a:blip>
            <a:stretch>
              <a:fillRect l="0" t="0" r="0" b="0"/>
            </a:stretch>
          </a:blipFill>
        </p:spPr>
      </p:sp>
      <p:sp>
        <p:nvSpPr>
          <p:cNvPr name="TextBox 79" id="79"/>
          <p:cNvSpPr txBox="true"/>
          <p:nvPr/>
        </p:nvSpPr>
        <p:spPr>
          <a:xfrm rot="0">
            <a:off x="7748495" y="-78436"/>
            <a:ext cx="2759203" cy="393743"/>
          </a:xfrm>
          <a:prstGeom prst="rect">
            <a:avLst/>
          </a:prstGeom>
        </p:spPr>
        <p:txBody>
          <a:bodyPr anchor="t" rtlCol="false" tIns="0" lIns="0" bIns="0" rIns="0">
            <a:spAutoFit/>
          </a:bodyPr>
          <a:lstStyle/>
          <a:p>
            <a:pPr algn="ctr">
              <a:lnSpc>
                <a:spcPts val="2941"/>
              </a:lnSpc>
            </a:pPr>
            <a:r>
              <a:rPr lang="en-US" sz="2101">
                <a:solidFill>
                  <a:srgbClr val="363371"/>
                </a:solidFill>
                <a:latin typeface="Old Standard Bold"/>
              </a:rPr>
              <a:t>Chapter 21</a:t>
            </a:r>
          </a:p>
        </p:txBody>
      </p:sp>
      <p:grpSp>
        <p:nvGrpSpPr>
          <p:cNvPr name="Group 80" id="80"/>
          <p:cNvGrpSpPr/>
          <p:nvPr/>
        </p:nvGrpSpPr>
        <p:grpSpPr>
          <a:xfrm rot="-5400000">
            <a:off x="-1008560" y="7998290"/>
            <a:ext cx="3950410" cy="561689"/>
            <a:chOff x="0" y="0"/>
            <a:chExt cx="5267213" cy="748919"/>
          </a:xfrm>
        </p:grpSpPr>
        <p:sp>
          <p:nvSpPr>
            <p:cNvPr name="Freeform 81" id="81"/>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6">
                <a:extLst>
                  <a:ext uri="{96DAC541-7B7A-43D3-8B79-37D633B846F1}">
                    <asvg:svgBlip xmlns:asvg="http://schemas.microsoft.com/office/drawing/2016/SVG/main" r:embed="rId27"/>
                  </a:ext>
                </a:extLst>
              </a:blip>
              <a:stretch>
                <a:fillRect l="0" t="0" r="0" b="0"/>
              </a:stretch>
            </a:blipFill>
          </p:spPr>
        </p:sp>
        <p:sp>
          <p:nvSpPr>
            <p:cNvPr name="Freeform 82" id="82"/>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28">
                <a:extLst>
                  <a:ext uri="{96DAC541-7B7A-43D3-8B79-37D633B846F1}">
                    <asvg:svgBlip xmlns:asvg="http://schemas.microsoft.com/office/drawing/2016/SVG/main" r:embed="rId29"/>
                  </a:ext>
                </a:extLst>
              </a:blip>
              <a:stretch>
                <a:fillRect l="0" t="0" r="0" b="0"/>
              </a:stretch>
            </a:blipFill>
          </p:spPr>
        </p:sp>
        <p:sp>
          <p:nvSpPr>
            <p:cNvPr name="TextBox 83" id="83"/>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363371"/>
                </a:solidFill>
                <a:latin typeface="Arial Bold"/>
              </a:rPr>
              <a:t>"To the victors, the spoils..."</a:t>
            </a:r>
          </a:p>
        </p:txBody>
      </p:sp>
      <p:sp>
        <p:nvSpPr>
          <p:cNvPr name="TextBox 7" id="7"/>
          <p:cNvSpPr txBox="true"/>
          <p:nvPr/>
        </p:nvSpPr>
        <p:spPr>
          <a:xfrm rot="0">
            <a:off x="1028700" y="2139949"/>
            <a:ext cx="15609955" cy="7927974"/>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The Entente Powers dictated the terms of the peace treaty to Germany and its allies. </a:t>
            </a:r>
            <a:r>
              <a:rPr lang="en-US" sz="2500">
                <a:solidFill>
                  <a:srgbClr val="000000"/>
                </a:solidFill>
                <a:latin typeface="Arial"/>
              </a:rPr>
              <a:t>They met for a ‘peace’ conference at Versailles, outside Paris, throughout 1919. There were three main leaders (the </a:t>
            </a:r>
            <a:r>
              <a:rPr lang="en-US" sz="2500">
                <a:solidFill>
                  <a:srgbClr val="000000"/>
                </a:solidFill>
                <a:latin typeface="Arial Bold"/>
              </a:rPr>
              <a:t>Big</a:t>
            </a:r>
            <a:r>
              <a:rPr lang="en-US" sz="2500">
                <a:solidFill>
                  <a:srgbClr val="000000"/>
                </a:solidFill>
                <a:latin typeface="Arial"/>
              </a:rPr>
              <a:t> </a:t>
            </a:r>
            <a:r>
              <a:rPr lang="en-US" sz="2500">
                <a:solidFill>
                  <a:srgbClr val="000000"/>
                </a:solidFill>
                <a:latin typeface="Arial Bold"/>
              </a:rPr>
              <a:t>Three</a:t>
            </a:r>
            <a:r>
              <a:rPr lang="en-US" sz="2500">
                <a:solidFill>
                  <a:srgbClr val="000000"/>
                </a:solidFill>
                <a:latin typeface="Arial"/>
              </a:rPr>
              <a:t>):</a:t>
            </a:r>
          </a:p>
          <a:p>
            <a:pPr algn="l" marL="539754" indent="-269877" lvl="1">
              <a:lnSpc>
                <a:spcPts val="3500"/>
              </a:lnSpc>
              <a:buFont typeface="Arial"/>
              <a:buChar char="•"/>
            </a:pPr>
            <a:r>
              <a:rPr lang="en-US" sz="2500">
                <a:solidFill>
                  <a:srgbClr val="000000"/>
                </a:solidFill>
                <a:latin typeface="Arial Bold"/>
              </a:rPr>
              <a:t>Woodrow</a:t>
            </a:r>
            <a:r>
              <a:rPr lang="en-US" sz="2500">
                <a:solidFill>
                  <a:srgbClr val="000000"/>
                </a:solidFill>
                <a:latin typeface="Arial"/>
              </a:rPr>
              <a:t> </a:t>
            </a:r>
            <a:r>
              <a:rPr lang="en-US" sz="2500">
                <a:solidFill>
                  <a:srgbClr val="000000"/>
                </a:solidFill>
                <a:latin typeface="Arial Bold"/>
              </a:rPr>
              <a:t>Wilson</a:t>
            </a:r>
            <a:r>
              <a:rPr lang="en-US" sz="2500">
                <a:solidFill>
                  <a:srgbClr val="000000"/>
                </a:solidFill>
                <a:latin typeface="Arial"/>
              </a:rPr>
              <a:t> (US President)</a:t>
            </a:r>
          </a:p>
          <a:p>
            <a:pPr algn="l" marL="539754" indent="-269877" lvl="1">
              <a:lnSpc>
                <a:spcPts val="3500"/>
              </a:lnSpc>
              <a:buFont typeface="Arial"/>
              <a:buChar char="•"/>
            </a:pPr>
            <a:r>
              <a:rPr lang="en-US" sz="2500">
                <a:solidFill>
                  <a:srgbClr val="000000"/>
                </a:solidFill>
                <a:latin typeface="Arial Bold"/>
              </a:rPr>
              <a:t>Georges</a:t>
            </a:r>
            <a:r>
              <a:rPr lang="en-US" sz="2500">
                <a:solidFill>
                  <a:srgbClr val="000000"/>
                </a:solidFill>
                <a:latin typeface="Arial"/>
              </a:rPr>
              <a:t> </a:t>
            </a:r>
            <a:r>
              <a:rPr lang="en-US" sz="2500">
                <a:solidFill>
                  <a:srgbClr val="000000"/>
                </a:solidFill>
                <a:latin typeface="Arial Bold"/>
              </a:rPr>
              <a:t>Clemenceau</a:t>
            </a:r>
            <a:r>
              <a:rPr lang="en-US" sz="2500">
                <a:solidFill>
                  <a:srgbClr val="000000"/>
                </a:solidFill>
                <a:latin typeface="Arial"/>
              </a:rPr>
              <a:t> (French Prime Minister)</a:t>
            </a:r>
          </a:p>
          <a:p>
            <a:pPr algn="l" marL="539754" indent="-269877" lvl="1">
              <a:lnSpc>
                <a:spcPts val="3500"/>
              </a:lnSpc>
              <a:buFont typeface="Arial"/>
              <a:buChar char="•"/>
            </a:pPr>
            <a:r>
              <a:rPr lang="en-US" sz="2500">
                <a:solidFill>
                  <a:srgbClr val="000000"/>
                </a:solidFill>
                <a:latin typeface="Arial Bold"/>
              </a:rPr>
              <a:t>David Lloyd George </a:t>
            </a:r>
            <a:r>
              <a:rPr lang="en-US" sz="2500">
                <a:solidFill>
                  <a:srgbClr val="000000"/>
                </a:solidFill>
                <a:latin typeface="Arial"/>
              </a:rPr>
              <a:t>(British Prime Minister)</a:t>
            </a:r>
          </a:p>
          <a:p>
            <a:pPr algn="l">
              <a:lnSpc>
                <a:spcPts val="3500"/>
              </a:lnSpc>
            </a:pPr>
            <a:r>
              <a:rPr lang="en-US" sz="2500">
                <a:solidFill>
                  <a:srgbClr val="000000"/>
                </a:solidFill>
                <a:latin typeface="Arial"/>
              </a:rPr>
              <a:t>Each of the three leaders wanted different things.</a:t>
            </a:r>
          </a:p>
          <a:p>
            <a:pPr algn="l" marL="539754" indent="-269877" lvl="1">
              <a:lnSpc>
                <a:spcPts val="3500"/>
              </a:lnSpc>
              <a:buFont typeface="Arial"/>
              <a:buChar char="•"/>
            </a:pPr>
            <a:r>
              <a:rPr lang="en-US" sz="2500">
                <a:solidFill>
                  <a:srgbClr val="000000"/>
                </a:solidFill>
                <a:latin typeface="Arial"/>
              </a:rPr>
              <a:t>Wilson wanted </a:t>
            </a:r>
            <a:r>
              <a:rPr lang="en-US" sz="2500">
                <a:solidFill>
                  <a:srgbClr val="000000"/>
                </a:solidFill>
                <a:latin typeface="Arial Bold"/>
              </a:rPr>
              <a:t>a just peace to prevent future wars</a:t>
            </a:r>
            <a:r>
              <a:rPr lang="en-US" sz="2500">
                <a:solidFill>
                  <a:srgbClr val="000000"/>
                </a:solidFill>
                <a:latin typeface="Arial"/>
              </a:rPr>
              <a:t>. He outlined his views in his ‘</a:t>
            </a:r>
            <a:r>
              <a:rPr lang="en-US" sz="2500">
                <a:solidFill>
                  <a:srgbClr val="000000"/>
                </a:solidFill>
                <a:latin typeface="Arial Bold"/>
              </a:rPr>
              <a:t>Fourteen</a:t>
            </a:r>
            <a:r>
              <a:rPr lang="en-US" sz="2500">
                <a:solidFill>
                  <a:srgbClr val="000000"/>
                </a:solidFill>
                <a:latin typeface="Arial"/>
              </a:rPr>
              <a:t> </a:t>
            </a:r>
            <a:r>
              <a:rPr lang="en-US" sz="2500">
                <a:solidFill>
                  <a:srgbClr val="000000"/>
                </a:solidFill>
                <a:latin typeface="Arial Bold"/>
              </a:rPr>
              <a:t>Points</a:t>
            </a:r>
            <a:r>
              <a:rPr lang="en-US" sz="2500">
                <a:solidFill>
                  <a:srgbClr val="000000"/>
                </a:solidFill>
                <a:latin typeface="Arial"/>
              </a:rPr>
              <a:t>’ speech when the US entered the war. He sought to reduce the size of armies to preserve the peace. He also believed in </a:t>
            </a:r>
            <a:r>
              <a:rPr lang="en-US" sz="2500">
                <a:solidFill>
                  <a:srgbClr val="000000"/>
                </a:solidFill>
                <a:latin typeface="Arial Bold"/>
              </a:rPr>
              <a:t>self-determination</a:t>
            </a:r>
            <a:r>
              <a:rPr lang="en-US" sz="2500">
                <a:solidFill>
                  <a:srgbClr val="000000"/>
                </a:solidFill>
                <a:latin typeface="Arial"/>
              </a:rPr>
              <a:t> (</a:t>
            </a:r>
            <a:r>
              <a:rPr lang="en-US" sz="2500" u="sng">
                <a:solidFill>
                  <a:srgbClr val="000000"/>
                </a:solidFill>
                <a:latin typeface="Arial"/>
              </a:rPr>
              <a:t>the right of a people or nation sharing a common language and culture to govern themselves independently</a:t>
            </a:r>
            <a:r>
              <a:rPr lang="en-US" sz="2500">
                <a:solidFill>
                  <a:srgbClr val="000000"/>
                </a:solidFill>
                <a:latin typeface="Arial"/>
              </a:rPr>
              <a:t>). He wanted a new organisation, </a:t>
            </a:r>
            <a:r>
              <a:rPr lang="en-US" sz="2500">
                <a:solidFill>
                  <a:srgbClr val="000000"/>
                </a:solidFill>
                <a:latin typeface="Arial Bold"/>
              </a:rPr>
              <a:t>the League of Nations</a:t>
            </a:r>
            <a:r>
              <a:rPr lang="en-US" sz="2500">
                <a:solidFill>
                  <a:srgbClr val="000000"/>
                </a:solidFill>
                <a:latin typeface="Arial"/>
              </a:rPr>
              <a:t>, set up to keep peace between nations.</a:t>
            </a:r>
          </a:p>
          <a:p>
            <a:pPr algn="l" marL="539754" indent="-269877" lvl="1">
              <a:lnSpc>
                <a:spcPts val="3500"/>
              </a:lnSpc>
              <a:buFont typeface="Arial"/>
              <a:buChar char="•"/>
            </a:pPr>
            <a:r>
              <a:rPr lang="en-US" sz="2500">
                <a:solidFill>
                  <a:srgbClr val="000000"/>
                </a:solidFill>
                <a:latin typeface="Arial Bold"/>
              </a:rPr>
              <a:t>Clemenceau</a:t>
            </a:r>
            <a:r>
              <a:rPr lang="en-US" sz="2500">
                <a:solidFill>
                  <a:srgbClr val="000000"/>
                </a:solidFill>
                <a:latin typeface="Arial"/>
              </a:rPr>
              <a:t> blamed the Germans for starting the war and therefore wanted to punish Germany. France had lost 1.4 million men in the war and suffered billions in damages. They demanded </a:t>
            </a:r>
            <a:r>
              <a:rPr lang="en-US" sz="2500">
                <a:solidFill>
                  <a:srgbClr val="000000"/>
                </a:solidFill>
                <a:latin typeface="Arial Bold"/>
              </a:rPr>
              <a:t>compensation</a:t>
            </a:r>
            <a:r>
              <a:rPr lang="en-US" sz="2500">
                <a:solidFill>
                  <a:srgbClr val="000000"/>
                </a:solidFill>
                <a:latin typeface="Arial"/>
              </a:rPr>
              <a:t>. Clemenceau was also determined to secure France against future German attacks and </a:t>
            </a:r>
            <a:r>
              <a:rPr lang="en-US" sz="2500">
                <a:solidFill>
                  <a:srgbClr val="000000"/>
                </a:solidFill>
                <a:latin typeface="Arial Bold"/>
              </a:rPr>
              <a:t>to prevent Germany ever being a threat again</a:t>
            </a:r>
            <a:r>
              <a:rPr lang="en-US" sz="2500">
                <a:solidFill>
                  <a:srgbClr val="000000"/>
                </a:solidFill>
                <a:latin typeface="Arial"/>
              </a:rPr>
              <a:t>.</a:t>
            </a:r>
          </a:p>
          <a:p>
            <a:pPr algn="l" marL="539754" indent="-269877" lvl="1">
              <a:lnSpc>
                <a:spcPts val="3500"/>
              </a:lnSpc>
              <a:buFont typeface="Arial"/>
              <a:buChar char="•"/>
            </a:pPr>
            <a:r>
              <a:rPr lang="en-US" sz="2500">
                <a:solidFill>
                  <a:srgbClr val="000000"/>
                </a:solidFill>
                <a:latin typeface="Arial"/>
              </a:rPr>
              <a:t>Lloyd George also wanted Germany punished to appease people at home in Britain. He saw the peace treaty as an opportunity </a:t>
            </a:r>
            <a:r>
              <a:rPr lang="en-US" sz="2500">
                <a:solidFill>
                  <a:srgbClr val="000000"/>
                </a:solidFill>
                <a:latin typeface="Arial Bold"/>
              </a:rPr>
              <a:t>to expand the British empire and boost the British economy</a:t>
            </a:r>
            <a:r>
              <a:rPr lang="en-US" sz="2500">
                <a:solidFill>
                  <a:srgbClr val="000000"/>
                </a:solidFill>
                <a:latin typeface="Arial"/>
              </a:rPr>
              <a:t>, both at the expense of Germany.</a:t>
            </a:r>
          </a:p>
        </p:txBody>
      </p:sp>
      <p:sp>
        <p:nvSpPr>
          <p:cNvPr name="TextBox 8" id="8"/>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
        <p:nvSpPr>
          <p:cNvPr name="TextBox 9" id="9"/>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Twenty-One: World War I</a:t>
            </a:r>
          </a:p>
        </p:txBody>
      </p:sp>
      <p:grpSp>
        <p:nvGrpSpPr>
          <p:cNvPr name="Group 10" id="10"/>
          <p:cNvGrpSpPr/>
          <p:nvPr/>
        </p:nvGrpSpPr>
        <p:grpSpPr>
          <a:xfrm rot="0">
            <a:off x="12988850" y="9725311"/>
            <a:ext cx="3950410" cy="561689"/>
            <a:chOff x="0" y="0"/>
            <a:chExt cx="5267213" cy="748919"/>
          </a:xfrm>
        </p:grpSpPr>
        <p:sp>
          <p:nvSpPr>
            <p:cNvPr name="Freeform 11" id="11"/>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3" id="13"/>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363371"/>
                </a:solidFill>
                <a:latin typeface="Arial Bold"/>
              </a:rPr>
              <a:t>The Treaty of Versailles</a:t>
            </a:r>
          </a:p>
        </p:txBody>
      </p:sp>
      <p:sp>
        <p:nvSpPr>
          <p:cNvPr name="TextBox 7" id="7"/>
          <p:cNvSpPr txBox="true"/>
          <p:nvPr/>
        </p:nvSpPr>
        <p:spPr>
          <a:xfrm rot="0">
            <a:off x="1028700" y="2139949"/>
            <a:ext cx="15609955" cy="7051674"/>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After six months of negotiations, the </a:t>
            </a:r>
            <a:r>
              <a:rPr lang="en-US" sz="2500">
                <a:solidFill>
                  <a:srgbClr val="000000"/>
                </a:solidFill>
                <a:latin typeface="Arial Bold"/>
              </a:rPr>
              <a:t>Treaty of Versailles</a:t>
            </a:r>
            <a:r>
              <a:rPr lang="en-US" sz="2500">
                <a:solidFill>
                  <a:srgbClr val="000000"/>
                </a:solidFill>
                <a:latin typeface="Arial"/>
              </a:rPr>
              <a:t> was agreed in June 1919. </a:t>
            </a:r>
            <a:r>
              <a:rPr lang="en-US" sz="2500">
                <a:solidFill>
                  <a:srgbClr val="000000"/>
                </a:solidFill>
                <a:latin typeface="Arial"/>
              </a:rPr>
              <a:t>The German representatives were not given a chance to seek any changes to the text. They were told to agree or else there would be a return to war.</a:t>
            </a:r>
          </a:p>
          <a:p>
            <a:pPr algn="l" marL="539754" indent="-269877" lvl="1">
              <a:lnSpc>
                <a:spcPts val="3500"/>
              </a:lnSpc>
              <a:buAutoNum type="arabicPeriod" startAt="1"/>
            </a:pPr>
            <a:r>
              <a:rPr lang="en-US" sz="2500">
                <a:solidFill>
                  <a:srgbClr val="000000"/>
                </a:solidFill>
                <a:latin typeface="Arial"/>
              </a:rPr>
              <a:t>The </a:t>
            </a:r>
            <a:r>
              <a:rPr lang="en-US" sz="2500">
                <a:solidFill>
                  <a:srgbClr val="000000"/>
                </a:solidFill>
                <a:latin typeface="Arial Bold"/>
              </a:rPr>
              <a:t>War Guilt Clause </a:t>
            </a:r>
            <a:r>
              <a:rPr lang="en-US" sz="2500">
                <a:solidFill>
                  <a:srgbClr val="000000"/>
                </a:solidFill>
                <a:latin typeface="Arial"/>
              </a:rPr>
              <a:t>placed blame solely on Germany for starting the war.</a:t>
            </a:r>
          </a:p>
          <a:p>
            <a:pPr algn="l" marL="539754" indent="-269877" lvl="1">
              <a:lnSpc>
                <a:spcPts val="3500"/>
              </a:lnSpc>
              <a:buAutoNum type="arabicPeriod" startAt="1"/>
            </a:pPr>
            <a:r>
              <a:rPr lang="en-US" sz="2500">
                <a:solidFill>
                  <a:srgbClr val="000000"/>
                </a:solidFill>
                <a:latin typeface="Arial"/>
              </a:rPr>
              <a:t>Germany would pay £6.6 billion (€350 billion in today’s money) in </a:t>
            </a:r>
            <a:r>
              <a:rPr lang="en-US" sz="2500">
                <a:solidFill>
                  <a:srgbClr val="000000"/>
                </a:solidFill>
                <a:latin typeface="Arial Bold"/>
              </a:rPr>
              <a:t>reparations</a:t>
            </a:r>
            <a:r>
              <a:rPr lang="en-US" sz="2500">
                <a:solidFill>
                  <a:srgbClr val="000000"/>
                </a:solidFill>
                <a:latin typeface="Arial"/>
              </a:rPr>
              <a:t> (compensation payments paid by the loser to the victors after a war) to Britain, France and other countries. The debt was finally cleared in 2010.</a:t>
            </a:r>
          </a:p>
          <a:p>
            <a:pPr algn="l" marL="539754" indent="-269877" lvl="1">
              <a:lnSpc>
                <a:spcPts val="3500"/>
              </a:lnSpc>
              <a:buAutoNum type="arabicPeriod" startAt="1"/>
            </a:pPr>
            <a:r>
              <a:rPr lang="en-US" sz="2500">
                <a:solidFill>
                  <a:srgbClr val="000000"/>
                </a:solidFill>
                <a:latin typeface="Arial"/>
              </a:rPr>
              <a:t>Germany </a:t>
            </a:r>
            <a:r>
              <a:rPr lang="en-US" sz="2500">
                <a:solidFill>
                  <a:srgbClr val="000000"/>
                </a:solidFill>
                <a:latin typeface="Arial Bold"/>
              </a:rPr>
              <a:t>surrendered all its colonies </a:t>
            </a:r>
            <a:r>
              <a:rPr lang="en-US" sz="2500">
                <a:solidFill>
                  <a:srgbClr val="000000"/>
                </a:solidFill>
                <a:latin typeface="Arial"/>
              </a:rPr>
              <a:t>in Africa and Asia to Britain and Japan.</a:t>
            </a:r>
          </a:p>
          <a:p>
            <a:pPr algn="l" marL="539754" indent="-269877" lvl="1">
              <a:lnSpc>
                <a:spcPts val="3500"/>
              </a:lnSpc>
              <a:buAutoNum type="arabicPeriod" startAt="1"/>
            </a:pPr>
            <a:r>
              <a:rPr lang="en-US" sz="2500">
                <a:solidFill>
                  <a:srgbClr val="000000"/>
                </a:solidFill>
                <a:latin typeface="Arial"/>
              </a:rPr>
              <a:t>Germany </a:t>
            </a:r>
            <a:r>
              <a:rPr lang="en-US" sz="2500">
                <a:solidFill>
                  <a:srgbClr val="000000"/>
                </a:solidFill>
                <a:latin typeface="Arial Bold"/>
              </a:rPr>
              <a:t>lost territory in Europe </a:t>
            </a:r>
            <a:r>
              <a:rPr lang="en-US" sz="2500">
                <a:solidFill>
                  <a:srgbClr val="000000"/>
                </a:solidFill>
                <a:latin typeface="Arial"/>
              </a:rPr>
              <a:t>to France, Denmark and Poland. </a:t>
            </a:r>
          </a:p>
          <a:p>
            <a:pPr algn="l" marL="539754" indent="-269877" lvl="1">
              <a:lnSpc>
                <a:spcPts val="3500"/>
              </a:lnSpc>
              <a:buAutoNum type="arabicPeriod" startAt="1"/>
            </a:pPr>
            <a:r>
              <a:rPr lang="en-US" sz="2500">
                <a:solidFill>
                  <a:srgbClr val="000000"/>
                </a:solidFill>
                <a:latin typeface="Arial"/>
              </a:rPr>
              <a:t>The German armed forces were reduced to 100,000 men and only six naval ships and they were </a:t>
            </a:r>
            <a:r>
              <a:rPr lang="en-US" sz="2500">
                <a:solidFill>
                  <a:srgbClr val="000000"/>
                </a:solidFill>
                <a:latin typeface="Arial Bold"/>
              </a:rPr>
              <a:t>banned</a:t>
            </a:r>
            <a:r>
              <a:rPr lang="en-US" sz="2500">
                <a:solidFill>
                  <a:srgbClr val="000000"/>
                </a:solidFill>
                <a:latin typeface="Arial"/>
              </a:rPr>
              <a:t> from having an </a:t>
            </a:r>
            <a:r>
              <a:rPr lang="en-US" sz="2500">
                <a:solidFill>
                  <a:srgbClr val="000000"/>
                </a:solidFill>
                <a:latin typeface="Arial Bold"/>
              </a:rPr>
              <a:t>air force</a:t>
            </a:r>
            <a:r>
              <a:rPr lang="en-US" sz="2500">
                <a:solidFill>
                  <a:srgbClr val="000000"/>
                </a:solidFill>
                <a:latin typeface="Arial"/>
              </a:rPr>
              <a:t>, </a:t>
            </a:r>
            <a:r>
              <a:rPr lang="en-US" sz="2500">
                <a:solidFill>
                  <a:srgbClr val="000000"/>
                </a:solidFill>
                <a:latin typeface="Arial Bold"/>
              </a:rPr>
              <a:t>tanks </a:t>
            </a:r>
            <a:r>
              <a:rPr lang="en-US" sz="2500">
                <a:solidFill>
                  <a:srgbClr val="000000"/>
                </a:solidFill>
                <a:latin typeface="Arial"/>
              </a:rPr>
              <a:t>or </a:t>
            </a:r>
            <a:r>
              <a:rPr lang="en-US" sz="2500">
                <a:solidFill>
                  <a:srgbClr val="000000"/>
                </a:solidFill>
                <a:latin typeface="Arial Bold"/>
              </a:rPr>
              <a:t>submarines</a:t>
            </a:r>
            <a:r>
              <a:rPr lang="en-US" sz="2500">
                <a:solidFill>
                  <a:srgbClr val="000000"/>
                </a:solidFill>
                <a:latin typeface="Arial"/>
              </a:rPr>
              <a:t>.</a:t>
            </a:r>
          </a:p>
          <a:p>
            <a:pPr algn="l" marL="539754" indent="-269877" lvl="1">
              <a:lnSpc>
                <a:spcPts val="3500"/>
              </a:lnSpc>
              <a:buAutoNum type="arabicPeriod" startAt="1"/>
            </a:pPr>
            <a:r>
              <a:rPr lang="en-US" sz="2500">
                <a:solidFill>
                  <a:srgbClr val="000000"/>
                </a:solidFill>
                <a:latin typeface="Arial Bold"/>
              </a:rPr>
              <a:t>Germany</a:t>
            </a:r>
            <a:r>
              <a:rPr lang="en-US" sz="2500">
                <a:solidFill>
                  <a:srgbClr val="000000"/>
                </a:solidFill>
                <a:latin typeface="Arial"/>
              </a:rPr>
              <a:t> and </a:t>
            </a:r>
            <a:r>
              <a:rPr lang="en-US" sz="2500">
                <a:solidFill>
                  <a:srgbClr val="000000"/>
                </a:solidFill>
                <a:latin typeface="Arial Bold"/>
              </a:rPr>
              <a:t>Austria</a:t>
            </a:r>
            <a:r>
              <a:rPr lang="en-US" sz="2500">
                <a:solidFill>
                  <a:srgbClr val="000000"/>
                </a:solidFill>
                <a:latin typeface="Arial"/>
              </a:rPr>
              <a:t> were </a:t>
            </a:r>
            <a:r>
              <a:rPr lang="en-US" sz="2500">
                <a:solidFill>
                  <a:srgbClr val="000000"/>
                </a:solidFill>
                <a:latin typeface="Arial Bold"/>
              </a:rPr>
              <a:t>forbidden</a:t>
            </a:r>
            <a:r>
              <a:rPr lang="en-US" sz="2500">
                <a:solidFill>
                  <a:srgbClr val="000000"/>
                </a:solidFill>
                <a:latin typeface="Arial"/>
              </a:rPr>
              <a:t> to unite.</a:t>
            </a:r>
          </a:p>
          <a:p>
            <a:pPr algn="l" marL="539754" indent="-269877" lvl="1">
              <a:lnSpc>
                <a:spcPts val="3500"/>
              </a:lnSpc>
              <a:buAutoNum type="arabicPeriod" startAt="1"/>
            </a:pPr>
            <a:r>
              <a:rPr lang="en-US" sz="2500">
                <a:solidFill>
                  <a:srgbClr val="000000"/>
                </a:solidFill>
                <a:latin typeface="Arial"/>
              </a:rPr>
              <a:t>To protect France’s security, the Rhineland (the border area between the two countries) became a </a:t>
            </a:r>
            <a:r>
              <a:rPr lang="en-US" sz="2500">
                <a:solidFill>
                  <a:srgbClr val="000000"/>
                </a:solidFill>
                <a:latin typeface="Arial Bold"/>
              </a:rPr>
              <a:t>demilitarised zone</a:t>
            </a:r>
            <a:r>
              <a:rPr lang="en-US" sz="2500">
                <a:solidFill>
                  <a:srgbClr val="000000"/>
                </a:solidFill>
                <a:latin typeface="Arial"/>
              </a:rPr>
              <a:t> (Germany was banned from putting any troops in the Rhineland).</a:t>
            </a:r>
          </a:p>
          <a:p>
            <a:pPr algn="l" marL="539754" indent="-269877" lvl="1">
              <a:lnSpc>
                <a:spcPts val="3500"/>
              </a:lnSpc>
              <a:buAutoNum type="arabicPeriod" startAt="1"/>
            </a:pPr>
            <a:r>
              <a:rPr lang="en-US" sz="2500">
                <a:solidFill>
                  <a:srgbClr val="000000"/>
                </a:solidFill>
                <a:latin typeface="Arial"/>
              </a:rPr>
              <a:t>The </a:t>
            </a:r>
            <a:r>
              <a:rPr lang="en-US" sz="2500">
                <a:solidFill>
                  <a:srgbClr val="000000"/>
                </a:solidFill>
                <a:latin typeface="Arial Bold"/>
              </a:rPr>
              <a:t>League of Nations </a:t>
            </a:r>
            <a:r>
              <a:rPr lang="en-US" sz="2500">
                <a:solidFill>
                  <a:srgbClr val="000000"/>
                </a:solidFill>
                <a:latin typeface="Arial"/>
              </a:rPr>
              <a:t>was set up. </a:t>
            </a:r>
          </a:p>
          <a:p>
            <a:pPr algn="l">
              <a:lnSpc>
                <a:spcPts val="3500"/>
              </a:lnSpc>
            </a:pPr>
          </a:p>
        </p:txBody>
      </p:sp>
      <p:sp>
        <p:nvSpPr>
          <p:cNvPr name="TextBox 8" id="8"/>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
        <p:nvSpPr>
          <p:cNvPr name="TextBox 9" id="9"/>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Twenty-One: World War I</a:t>
            </a:r>
          </a:p>
        </p:txBody>
      </p:sp>
      <p:grpSp>
        <p:nvGrpSpPr>
          <p:cNvPr name="Group 10" id="10"/>
          <p:cNvGrpSpPr/>
          <p:nvPr/>
        </p:nvGrpSpPr>
        <p:grpSpPr>
          <a:xfrm rot="0">
            <a:off x="12988850" y="9725311"/>
            <a:ext cx="3950410" cy="561689"/>
            <a:chOff x="0" y="0"/>
            <a:chExt cx="5267213" cy="748919"/>
          </a:xfrm>
        </p:grpSpPr>
        <p:sp>
          <p:nvSpPr>
            <p:cNvPr name="Freeform 11" id="11"/>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3" id="13"/>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Freeform 10" id="10"/>
          <p:cNvSpPr/>
          <p:nvPr/>
        </p:nvSpPr>
        <p:spPr>
          <a:xfrm flipH="false" flipV="false" rot="0">
            <a:off x="7008775" y="0"/>
            <a:ext cx="9930485" cy="9631746"/>
          </a:xfrm>
          <a:custGeom>
            <a:avLst/>
            <a:gdLst/>
            <a:ahLst/>
            <a:cxnLst/>
            <a:rect r="r" b="b" t="t" l="l"/>
            <a:pathLst>
              <a:path h="9631746" w="9930485">
                <a:moveTo>
                  <a:pt x="0" y="0"/>
                </a:moveTo>
                <a:lnTo>
                  <a:pt x="9930485" y="0"/>
                </a:lnTo>
                <a:lnTo>
                  <a:pt x="9930485" y="9631746"/>
                </a:lnTo>
                <a:lnTo>
                  <a:pt x="0" y="9631746"/>
                </a:lnTo>
                <a:lnTo>
                  <a:pt x="0" y="0"/>
                </a:lnTo>
                <a:close/>
              </a:path>
            </a:pathLst>
          </a:custGeom>
          <a:blipFill>
            <a:blip r:embed="rId6"/>
            <a:stretch>
              <a:fillRect l="0" t="0" r="0" b="0"/>
            </a:stretch>
          </a:blipFill>
        </p:spPr>
      </p:sp>
      <p:sp>
        <p:nvSpPr>
          <p:cNvPr name="Freeform 11" id="11"/>
          <p:cNvSpPr/>
          <p:nvPr/>
        </p:nvSpPr>
        <p:spPr>
          <a:xfrm flipH="false" flipV="false" rot="0">
            <a:off x="685800" y="720693"/>
            <a:ext cx="6322975" cy="8190361"/>
          </a:xfrm>
          <a:custGeom>
            <a:avLst/>
            <a:gdLst/>
            <a:ahLst/>
            <a:cxnLst/>
            <a:rect r="r" b="b" t="t" l="l"/>
            <a:pathLst>
              <a:path h="8190361" w="6322975">
                <a:moveTo>
                  <a:pt x="0" y="0"/>
                </a:moveTo>
                <a:lnTo>
                  <a:pt x="6322975" y="0"/>
                </a:lnTo>
                <a:lnTo>
                  <a:pt x="6322975" y="8190360"/>
                </a:lnTo>
                <a:lnTo>
                  <a:pt x="0" y="8190360"/>
                </a:lnTo>
                <a:lnTo>
                  <a:pt x="0" y="0"/>
                </a:lnTo>
                <a:close/>
              </a:path>
            </a:pathLst>
          </a:custGeom>
          <a:blipFill>
            <a:blip r:embed="rId7"/>
            <a:stretch>
              <a:fillRect l="0" t="0" r="0" b="0"/>
            </a:stretch>
          </a:blipFill>
        </p:spPr>
      </p:sp>
      <p:sp>
        <p:nvSpPr>
          <p:cNvPr name="TextBox 12" id="12"/>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
        <p:nvSpPr>
          <p:cNvPr name="TextBox 13" id="13"/>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Twenty-One: World War I</a:t>
            </a:r>
          </a:p>
        </p:txBody>
      </p:sp>
      <p:sp>
        <p:nvSpPr>
          <p:cNvPr name="TextBox 14" id="14"/>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8" tooltip="https://twitter.com/MsEJenkinson"/>
              </a:rPr>
              <a:t>Eimear Jenkinson</a:t>
            </a:r>
            <a:r>
              <a:rPr lang="en-US" sz="2200">
                <a:solidFill>
                  <a:srgbClr val="000000"/>
                </a:solidFill>
                <a:latin typeface="Arial"/>
              </a:rPr>
              <a:t> and </a:t>
            </a:r>
            <a:r>
              <a:rPr lang="en-US" sz="2200" u="sng">
                <a:solidFill>
                  <a:srgbClr val="000000"/>
                </a:solidFill>
                <a:latin typeface="Arial"/>
                <a:hlinkClick r:id="rId9" tooltip="https://twitter.com/Gregg_ONeill"/>
              </a:rPr>
              <a:t>Gregg O'Neill</a:t>
            </a:r>
            <a:r>
              <a:rPr lang="en-US" sz="2200">
                <a:solidFill>
                  <a:srgbClr val="000000"/>
                </a:solidFill>
                <a:latin typeface="Arial"/>
              </a:rPr>
              <a:t> (</a:t>
            </a:r>
            <a:r>
              <a:rPr lang="en-US" sz="2200" u="sng">
                <a:solidFill>
                  <a:srgbClr val="000000"/>
                </a:solidFill>
                <a:latin typeface="Arial"/>
                <a:hlinkClick r:id="rId10" tooltip="https://educate.ie/"/>
              </a:rPr>
              <a:t>educate.ie</a:t>
            </a:r>
            <a:r>
              <a:rPr lang="en-US" sz="2200">
                <a:solidFill>
                  <a:srgbClr val="000000"/>
                </a:solidFill>
                <a:latin typeface="Arial"/>
              </a:rPr>
              <a:t>)</a:t>
            </a:r>
          </a:p>
        </p:txBody>
      </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800100"/>
            <a:ext cx="15609955" cy="1133475"/>
          </a:xfrm>
          <a:prstGeom prst="rect">
            <a:avLst/>
          </a:prstGeom>
        </p:spPr>
        <p:txBody>
          <a:bodyPr anchor="t" rtlCol="false" tIns="0" lIns="0" bIns="0" rIns="0">
            <a:spAutoFit/>
          </a:bodyPr>
          <a:lstStyle/>
          <a:p>
            <a:pPr algn="l">
              <a:lnSpc>
                <a:spcPts val="8399"/>
              </a:lnSpc>
            </a:pPr>
            <a:r>
              <a:rPr lang="en-US" sz="5999">
                <a:solidFill>
                  <a:srgbClr val="363371"/>
                </a:solidFill>
                <a:latin typeface="Arial Bold"/>
              </a:rPr>
              <a:t>Checkpoint pg. 290 (Artefact, 2nd Edition)</a:t>
            </a:r>
          </a:p>
        </p:txBody>
      </p:sp>
      <p:sp>
        <p:nvSpPr>
          <p:cNvPr name="TextBox 7" id="7"/>
          <p:cNvSpPr txBox="true"/>
          <p:nvPr/>
        </p:nvSpPr>
        <p:spPr>
          <a:xfrm rot="0">
            <a:off x="1028700" y="2149474"/>
            <a:ext cx="15609955" cy="3098800"/>
          </a:xfrm>
          <a:prstGeom prst="rect">
            <a:avLst/>
          </a:prstGeom>
        </p:spPr>
        <p:txBody>
          <a:bodyPr anchor="t" rtlCol="false" tIns="0" lIns="0" bIns="0" rIns="0">
            <a:spAutoFit/>
          </a:bodyPr>
          <a:lstStyle/>
          <a:p>
            <a:pPr algn="l" marL="539749" indent="-269875" lvl="1">
              <a:lnSpc>
                <a:spcPts val="3499"/>
              </a:lnSpc>
              <a:buAutoNum type="arabicPeriod" startAt="1"/>
            </a:pPr>
            <a:r>
              <a:rPr lang="en-US" sz="2499">
                <a:solidFill>
                  <a:srgbClr val="0DA33B"/>
                </a:solidFill>
                <a:latin typeface="Arial"/>
              </a:rPr>
              <a:t>Who were the Big Three at the Paris Peace Conference?</a:t>
            </a:r>
          </a:p>
          <a:p>
            <a:pPr algn="l" marL="539749" indent="-269875" lvl="1">
              <a:lnSpc>
                <a:spcPts val="3499"/>
              </a:lnSpc>
              <a:buAutoNum type="arabicPeriod" startAt="1"/>
            </a:pPr>
            <a:r>
              <a:rPr lang="en-US" sz="2499">
                <a:solidFill>
                  <a:srgbClr val="0DA33B"/>
                </a:solidFill>
                <a:latin typeface="Arial"/>
              </a:rPr>
              <a:t>What did each of them want from the negotiations?</a:t>
            </a:r>
          </a:p>
          <a:p>
            <a:pPr algn="l" marL="539749" indent="-269875" lvl="1">
              <a:lnSpc>
                <a:spcPts val="3499"/>
              </a:lnSpc>
              <a:buAutoNum type="arabicPeriod" startAt="1"/>
            </a:pPr>
            <a:r>
              <a:rPr lang="en-US" sz="2499">
                <a:solidFill>
                  <a:srgbClr val="0DA33B"/>
                </a:solidFill>
                <a:latin typeface="Arial"/>
              </a:rPr>
              <a:t>What was the War Guilt Clause?</a:t>
            </a:r>
          </a:p>
          <a:p>
            <a:pPr algn="l" marL="539749" indent="-269875" lvl="1">
              <a:lnSpc>
                <a:spcPts val="3499"/>
              </a:lnSpc>
              <a:buAutoNum type="arabicPeriod" startAt="1"/>
            </a:pPr>
            <a:r>
              <a:rPr lang="en-US" sz="2499">
                <a:solidFill>
                  <a:srgbClr val="0DA33B"/>
                </a:solidFill>
                <a:latin typeface="Arial"/>
              </a:rPr>
              <a:t>What were reparations?</a:t>
            </a:r>
          </a:p>
          <a:p>
            <a:pPr algn="l" marL="539749" indent="-269875" lvl="1">
              <a:lnSpc>
                <a:spcPts val="3499"/>
              </a:lnSpc>
              <a:buAutoNum type="arabicPeriod" startAt="1"/>
            </a:pPr>
            <a:r>
              <a:rPr lang="en-US" sz="2499">
                <a:solidFill>
                  <a:srgbClr val="0DA33B"/>
                </a:solidFill>
                <a:latin typeface="Arial"/>
              </a:rPr>
              <a:t>What territories did Germany lose after World War I?</a:t>
            </a:r>
          </a:p>
          <a:p>
            <a:pPr algn="l" marL="539749" indent="-269875" lvl="1">
              <a:lnSpc>
                <a:spcPts val="3499"/>
              </a:lnSpc>
              <a:buAutoNum type="arabicPeriod" startAt="1"/>
            </a:pPr>
            <a:r>
              <a:rPr lang="en-US" sz="2499">
                <a:solidFill>
                  <a:srgbClr val="0DA33B"/>
                </a:solidFill>
                <a:latin typeface="Arial"/>
              </a:rPr>
              <a:t>What happened to the German armed forces?</a:t>
            </a:r>
          </a:p>
          <a:p>
            <a:pPr algn="l" marL="539749" indent="-269875" lvl="1">
              <a:lnSpc>
                <a:spcPts val="3499"/>
              </a:lnSpc>
              <a:buAutoNum type="arabicPeriod" startAt="1"/>
            </a:pPr>
            <a:r>
              <a:rPr lang="en-US" sz="2499">
                <a:solidFill>
                  <a:srgbClr val="0DA33B"/>
                </a:solidFill>
                <a:latin typeface="Arial"/>
              </a:rPr>
              <a:t>How do you think the German people felt about the Treaty of Versailles?</a:t>
            </a:r>
          </a:p>
        </p:txBody>
      </p:sp>
      <p:grpSp>
        <p:nvGrpSpPr>
          <p:cNvPr name="Group 8" id="8"/>
          <p:cNvGrpSpPr/>
          <p:nvPr/>
        </p:nvGrpSpPr>
        <p:grpSpPr>
          <a:xfrm rot="0">
            <a:off x="12988850" y="9725311"/>
            <a:ext cx="3950410" cy="561689"/>
            <a:chOff x="0" y="0"/>
            <a:chExt cx="5267213" cy="748919"/>
          </a:xfrm>
        </p:grpSpPr>
        <p:sp>
          <p:nvSpPr>
            <p:cNvPr name="Freeform 9" id="9"/>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1" id="11"/>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TextBox 12" id="12"/>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
        <p:nvSpPr>
          <p:cNvPr name="TextBox 13" id="13"/>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Twenty-One: World War I</a:t>
            </a:r>
          </a:p>
        </p:txBody>
      </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0" y="3700773"/>
            <a:ext cx="18288000" cy="1152524"/>
          </a:xfrm>
          <a:prstGeom prst="rect">
            <a:avLst/>
          </a:prstGeom>
        </p:spPr>
        <p:txBody>
          <a:bodyPr anchor="t" rtlCol="false" tIns="0" lIns="0" bIns="0" rIns="0">
            <a:spAutoFit/>
          </a:bodyPr>
          <a:lstStyle/>
          <a:p>
            <a:pPr algn="ctr">
              <a:lnSpc>
                <a:spcPts val="8400"/>
              </a:lnSpc>
            </a:pPr>
            <a:r>
              <a:rPr lang="en-US" sz="6000" spc="270">
                <a:solidFill>
                  <a:srgbClr val="363371"/>
                </a:solidFill>
                <a:latin typeface="Arial Bold"/>
              </a:rPr>
              <a:t>21.4: THE CONSEQUENCES OF WORLD WAR I</a:t>
            </a:r>
          </a:p>
        </p:txBody>
      </p:sp>
      <p:sp>
        <p:nvSpPr>
          <p:cNvPr name="TextBox 4" id="4"/>
          <p:cNvSpPr txBox="true"/>
          <p:nvPr/>
        </p:nvSpPr>
        <p:spPr>
          <a:xfrm rot="0">
            <a:off x="301767" y="3950010"/>
            <a:ext cx="17684467" cy="904875"/>
          </a:xfrm>
          <a:prstGeom prst="rect">
            <a:avLst/>
          </a:prstGeom>
        </p:spPr>
        <p:txBody>
          <a:bodyPr anchor="t" rtlCol="false" tIns="0" lIns="0" bIns="0" rIns="0">
            <a:spAutoFit/>
          </a:bodyPr>
          <a:lstStyle/>
          <a:p>
            <a:pPr algn="ctr">
              <a:lnSpc>
                <a:spcPts val="6900"/>
              </a:lnSpc>
            </a:pPr>
            <a:r>
              <a:rPr lang="en-US" sz="6000" spc="1800">
                <a:solidFill>
                  <a:srgbClr val="FFFFFF"/>
                </a:solidFill>
                <a:latin typeface="Daydream"/>
              </a:rPr>
              <a:t>21.4: the consequences of world war i</a:t>
            </a:r>
          </a:p>
        </p:txBody>
      </p:sp>
      <p:sp>
        <p:nvSpPr>
          <p:cNvPr name="TextBox 5" id="5"/>
          <p:cNvSpPr txBox="true"/>
          <p:nvPr/>
        </p:nvSpPr>
        <p:spPr>
          <a:xfrm rot="0">
            <a:off x="15680334" y="-14772"/>
            <a:ext cx="2162188" cy="591277"/>
          </a:xfrm>
          <a:prstGeom prst="rect">
            <a:avLst/>
          </a:prstGeom>
        </p:spPr>
        <p:txBody>
          <a:bodyPr anchor="t" rtlCol="false" tIns="0" lIns="0" bIns="0" rIns="0">
            <a:spAutoFit/>
          </a:bodyPr>
          <a:lstStyle/>
          <a:p>
            <a:pPr algn="r">
              <a:lnSpc>
                <a:spcPts val="4206"/>
              </a:lnSpc>
            </a:pPr>
            <a:r>
              <a:rPr lang="en-US" sz="3004">
                <a:solidFill>
                  <a:srgbClr val="FFFFFF"/>
                </a:solidFill>
                <a:latin typeface="Old Standard Bold"/>
              </a:rPr>
              <a:t>Chapter 21</a:t>
            </a:r>
          </a:p>
        </p:txBody>
      </p:sp>
      <p:sp>
        <p:nvSpPr>
          <p:cNvPr name="TextBox 6" id="6"/>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a:solidFill>
                  <a:srgbClr val="FFFFFF"/>
                </a:solidFill>
                <a:latin typeface="Old Standard Bold"/>
              </a:rPr>
              <a:t>1914-1918</a:t>
            </a:r>
          </a:p>
        </p:txBody>
      </p:sp>
      <p:grpSp>
        <p:nvGrpSpPr>
          <p:cNvPr name="Group 7" id="7"/>
          <p:cNvGrpSpPr/>
          <p:nvPr/>
        </p:nvGrpSpPr>
        <p:grpSpPr>
          <a:xfrm rot="0">
            <a:off x="14337590" y="9725311"/>
            <a:ext cx="3950410" cy="561689"/>
            <a:chOff x="0" y="0"/>
            <a:chExt cx="5267213" cy="748919"/>
          </a:xfrm>
        </p:grpSpPr>
        <p:sp>
          <p:nvSpPr>
            <p:cNvPr name="Freeform 8" id="8"/>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9" id="9"/>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10" id="10"/>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TextBox 11" id="11"/>
          <p:cNvSpPr txBox="true"/>
          <p:nvPr/>
        </p:nvSpPr>
        <p:spPr>
          <a:xfrm rot="0">
            <a:off x="0" y="9613901"/>
            <a:ext cx="10115287" cy="673099"/>
          </a:xfrm>
          <a:prstGeom prst="rect">
            <a:avLst/>
          </a:prstGeom>
        </p:spPr>
        <p:txBody>
          <a:bodyPr anchor="t" rtlCol="false" tIns="0" lIns="0" bIns="0" rIns="0">
            <a:spAutoFit/>
          </a:bodyPr>
          <a:lstStyle/>
          <a:p>
            <a:pPr algn="ctr">
              <a:lnSpc>
                <a:spcPts val="4900"/>
              </a:lnSpc>
            </a:pPr>
            <a:r>
              <a:rPr lang="en-US" sz="3500">
                <a:solidFill>
                  <a:srgbClr val="363371"/>
                </a:solidFill>
                <a:latin typeface="Arial Bold"/>
              </a:rPr>
              <a:t>Strand Two &amp; Three: The History of the World</a:t>
            </a:r>
          </a:p>
        </p:txBody>
      </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363371"/>
                </a:solidFill>
                <a:latin typeface="Arial Bold"/>
              </a:rPr>
              <a:t>New States</a:t>
            </a:r>
          </a:p>
        </p:txBody>
      </p:sp>
      <p:sp>
        <p:nvSpPr>
          <p:cNvPr name="TextBox 7" id="7"/>
          <p:cNvSpPr txBox="true"/>
          <p:nvPr/>
        </p:nvSpPr>
        <p:spPr>
          <a:xfrm rot="0">
            <a:off x="1028700" y="2120899"/>
            <a:ext cx="15609955" cy="2181225"/>
          </a:xfrm>
          <a:prstGeom prst="rect">
            <a:avLst/>
          </a:prstGeom>
        </p:spPr>
        <p:txBody>
          <a:bodyPr anchor="t" rtlCol="false" tIns="0" lIns="0" bIns="0" rIns="0">
            <a:spAutoFit/>
          </a:bodyPr>
          <a:lstStyle/>
          <a:p>
            <a:pPr algn="l">
              <a:lnSpc>
                <a:spcPts val="4200"/>
              </a:lnSpc>
            </a:pPr>
            <a:r>
              <a:rPr lang="en-US" sz="3000">
                <a:solidFill>
                  <a:srgbClr val="000000"/>
                </a:solidFill>
                <a:latin typeface="Arial"/>
              </a:rPr>
              <a:t>The Habsburg (Austro-Hungarian) and Ottoman (Turkish) Empires were abolished, resulting in the creation of new states in Central &amp; Eastern Europe and the Middle East. </a:t>
            </a:r>
            <a:r>
              <a:rPr lang="en-US" sz="3000">
                <a:solidFill>
                  <a:srgbClr val="000000"/>
                </a:solidFill>
                <a:latin typeface="Arial"/>
              </a:rPr>
              <a:t>This was due to Wilson’s belief in the </a:t>
            </a:r>
            <a:r>
              <a:rPr lang="en-US" sz="3000">
                <a:solidFill>
                  <a:srgbClr val="000000"/>
                </a:solidFill>
                <a:latin typeface="Arial Bold"/>
              </a:rPr>
              <a:t>right to self-determination</a:t>
            </a:r>
            <a:r>
              <a:rPr lang="en-US" sz="3000">
                <a:solidFill>
                  <a:srgbClr val="000000"/>
                </a:solidFill>
                <a:latin typeface="Arial"/>
              </a:rPr>
              <a:t>. These new states included: Poland, Czechoslovakia, Yugoslavia, Turkey, Finland, Latvia, Estonia and Lithuania. </a:t>
            </a:r>
          </a:p>
        </p:txBody>
      </p:sp>
      <p:sp>
        <p:nvSpPr>
          <p:cNvPr name="TextBox 8" id="8"/>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
        <p:nvSpPr>
          <p:cNvPr name="TextBox 9" id="9"/>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Twenty-One: World War I</a:t>
            </a:r>
          </a:p>
        </p:txBody>
      </p:sp>
      <p:grpSp>
        <p:nvGrpSpPr>
          <p:cNvPr name="Group 10" id="10"/>
          <p:cNvGrpSpPr/>
          <p:nvPr/>
        </p:nvGrpSpPr>
        <p:grpSpPr>
          <a:xfrm rot="0">
            <a:off x="12988850" y="9725311"/>
            <a:ext cx="3950410" cy="561689"/>
            <a:chOff x="0" y="0"/>
            <a:chExt cx="5267213" cy="748919"/>
          </a:xfrm>
        </p:grpSpPr>
        <p:sp>
          <p:nvSpPr>
            <p:cNvPr name="Freeform 11" id="11"/>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3" id="13"/>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363371"/>
                </a:solidFill>
                <a:latin typeface="Arial Bold"/>
              </a:rPr>
              <a:t>Resentment</a:t>
            </a:r>
          </a:p>
        </p:txBody>
      </p:sp>
      <p:sp>
        <p:nvSpPr>
          <p:cNvPr name="TextBox 7" id="7"/>
          <p:cNvSpPr txBox="true"/>
          <p:nvPr/>
        </p:nvSpPr>
        <p:spPr>
          <a:xfrm rot="0">
            <a:off x="1028700" y="2120899"/>
            <a:ext cx="15609955" cy="4314825"/>
          </a:xfrm>
          <a:prstGeom prst="rect">
            <a:avLst/>
          </a:prstGeom>
        </p:spPr>
        <p:txBody>
          <a:bodyPr anchor="t" rtlCol="false" tIns="0" lIns="0" bIns="0" rIns="0">
            <a:spAutoFit/>
          </a:bodyPr>
          <a:lstStyle/>
          <a:p>
            <a:pPr algn="l">
              <a:lnSpc>
                <a:spcPts val="4200"/>
              </a:lnSpc>
            </a:pPr>
            <a:r>
              <a:rPr lang="en-US" sz="3000">
                <a:solidFill>
                  <a:srgbClr val="000000"/>
                </a:solidFill>
                <a:latin typeface="Arial"/>
              </a:rPr>
              <a:t>The treaty was deeply unpopular in Germany, where people felt it unduly harsh. </a:t>
            </a:r>
            <a:r>
              <a:rPr lang="en-US" sz="3000">
                <a:solidFill>
                  <a:srgbClr val="000000"/>
                </a:solidFill>
                <a:latin typeface="Arial"/>
              </a:rPr>
              <a:t>They rejected the idea that they were solely responsible for the war. Along with that, they resented the humiliating loss of territory and limitations on their military. They felt betrayed by their government for signing the treaty. The political parties who signed the Treaty were attacked as the '</a:t>
            </a:r>
            <a:r>
              <a:rPr lang="en-US" sz="3000">
                <a:solidFill>
                  <a:srgbClr val="000000"/>
                </a:solidFill>
                <a:latin typeface="Arial Bold"/>
              </a:rPr>
              <a:t>November Criminals</a:t>
            </a:r>
            <a:r>
              <a:rPr lang="en-US" sz="3000">
                <a:solidFill>
                  <a:srgbClr val="000000"/>
                </a:solidFill>
                <a:latin typeface="Arial"/>
              </a:rPr>
              <a:t>'.</a:t>
            </a:r>
          </a:p>
          <a:p>
            <a:pPr algn="l">
              <a:lnSpc>
                <a:spcPts val="4200"/>
              </a:lnSpc>
            </a:pPr>
            <a:r>
              <a:rPr lang="en-US" sz="3000">
                <a:solidFill>
                  <a:srgbClr val="000000"/>
                </a:solidFill>
                <a:latin typeface="Arial"/>
              </a:rPr>
              <a:t>In Italy, there was a lot of anger that they did not receive all the land they had been promised when they entered the war. In both countries, this anger and resentment would lead to the rise in support for the new extreme nationalist ideologies of </a:t>
            </a:r>
            <a:r>
              <a:rPr lang="en-US" sz="3000">
                <a:solidFill>
                  <a:srgbClr val="000000"/>
                </a:solidFill>
                <a:latin typeface="Arial Bold"/>
              </a:rPr>
              <a:t>Nazism</a:t>
            </a:r>
            <a:r>
              <a:rPr lang="en-US" sz="3000">
                <a:solidFill>
                  <a:srgbClr val="000000"/>
                </a:solidFill>
                <a:latin typeface="Arial"/>
              </a:rPr>
              <a:t> and </a:t>
            </a:r>
            <a:r>
              <a:rPr lang="en-US" sz="3000">
                <a:solidFill>
                  <a:srgbClr val="000000"/>
                </a:solidFill>
                <a:latin typeface="Arial Bold"/>
              </a:rPr>
              <a:t>fascism</a:t>
            </a:r>
            <a:r>
              <a:rPr lang="en-US" sz="3000">
                <a:solidFill>
                  <a:srgbClr val="000000"/>
                </a:solidFill>
                <a:latin typeface="Arial"/>
              </a:rPr>
              <a:t>.</a:t>
            </a:r>
          </a:p>
        </p:txBody>
      </p:sp>
      <p:sp>
        <p:nvSpPr>
          <p:cNvPr name="TextBox 8" id="8"/>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
        <p:nvSpPr>
          <p:cNvPr name="TextBox 9" id="9"/>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Twenty-One: World War I</a:t>
            </a:r>
          </a:p>
        </p:txBody>
      </p:sp>
      <p:grpSp>
        <p:nvGrpSpPr>
          <p:cNvPr name="Group 10" id="10"/>
          <p:cNvGrpSpPr/>
          <p:nvPr/>
        </p:nvGrpSpPr>
        <p:grpSpPr>
          <a:xfrm rot="0">
            <a:off x="12988850" y="9725311"/>
            <a:ext cx="3950410" cy="561689"/>
            <a:chOff x="0" y="0"/>
            <a:chExt cx="5267213" cy="748919"/>
          </a:xfrm>
        </p:grpSpPr>
        <p:sp>
          <p:nvSpPr>
            <p:cNvPr name="Freeform 11" id="11"/>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3" id="13"/>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Tree>
  </p:cSld>
  <p:clrMapOvr>
    <a:masterClrMapping/>
  </p:clrMapOvr>
</p:sld>
</file>

<file path=ppt/slides/slide2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363371"/>
                </a:solidFill>
                <a:latin typeface="Arial Bold"/>
              </a:rPr>
              <a:t>Economic Problems</a:t>
            </a:r>
          </a:p>
        </p:txBody>
      </p:sp>
      <p:sp>
        <p:nvSpPr>
          <p:cNvPr name="TextBox 7" id="7"/>
          <p:cNvSpPr txBox="true"/>
          <p:nvPr/>
        </p:nvSpPr>
        <p:spPr>
          <a:xfrm rot="0">
            <a:off x="1028700" y="2120899"/>
            <a:ext cx="15609955" cy="2714625"/>
          </a:xfrm>
          <a:prstGeom prst="rect">
            <a:avLst/>
          </a:prstGeom>
        </p:spPr>
        <p:txBody>
          <a:bodyPr anchor="t" rtlCol="false" tIns="0" lIns="0" bIns="0" rIns="0">
            <a:spAutoFit/>
          </a:bodyPr>
          <a:lstStyle/>
          <a:p>
            <a:pPr algn="l">
              <a:lnSpc>
                <a:spcPts val="4200"/>
              </a:lnSpc>
            </a:pPr>
            <a:r>
              <a:rPr lang="en-US" sz="3000">
                <a:solidFill>
                  <a:srgbClr val="000000"/>
                </a:solidFill>
                <a:latin typeface="Arial"/>
              </a:rPr>
              <a:t>The reparations imposed on Germany crippled its economy – and their debt would take </a:t>
            </a:r>
            <a:r>
              <a:rPr lang="en-US" sz="3000">
                <a:solidFill>
                  <a:srgbClr val="000000"/>
                </a:solidFill>
                <a:latin typeface="Arial Bold"/>
              </a:rPr>
              <a:t>92 YEARS </a:t>
            </a:r>
            <a:r>
              <a:rPr lang="en-US" sz="3000">
                <a:solidFill>
                  <a:srgbClr val="000000"/>
                </a:solidFill>
                <a:latin typeface="Arial"/>
              </a:rPr>
              <a:t>to pay off. There was </a:t>
            </a:r>
            <a:r>
              <a:rPr lang="en-US" sz="3000">
                <a:solidFill>
                  <a:srgbClr val="000000"/>
                </a:solidFill>
                <a:latin typeface="Arial Bold"/>
              </a:rPr>
              <a:t>mass unemployment</a:t>
            </a:r>
            <a:r>
              <a:rPr lang="en-US" sz="3000">
                <a:solidFill>
                  <a:srgbClr val="000000"/>
                </a:solidFill>
                <a:latin typeface="Arial"/>
              </a:rPr>
              <a:t> and </a:t>
            </a:r>
            <a:r>
              <a:rPr lang="en-US" sz="3000">
                <a:solidFill>
                  <a:srgbClr val="000000"/>
                </a:solidFill>
                <a:latin typeface="Arial Bold"/>
              </a:rPr>
              <a:t>hyperinflation </a:t>
            </a:r>
            <a:r>
              <a:rPr lang="en-US" sz="3000">
                <a:solidFill>
                  <a:srgbClr val="000000"/>
                </a:solidFill>
                <a:latin typeface="Arial"/>
              </a:rPr>
              <a:t>(the rapid increase in prices that made money worthless). As Germany was Europe’s largest economy, wider Europe also took a long time to recover. This ongoing </a:t>
            </a:r>
            <a:r>
              <a:rPr lang="en-US" sz="3000">
                <a:solidFill>
                  <a:srgbClr val="000000"/>
                </a:solidFill>
                <a:latin typeface="Arial Bold"/>
              </a:rPr>
              <a:t>economic hardship </a:t>
            </a:r>
            <a:r>
              <a:rPr lang="en-US" sz="3000">
                <a:solidFill>
                  <a:srgbClr val="000000"/>
                </a:solidFill>
                <a:latin typeface="Arial"/>
              </a:rPr>
              <a:t>added to the bitterness felt at the end of the war.</a:t>
            </a:r>
          </a:p>
        </p:txBody>
      </p:sp>
      <p:sp>
        <p:nvSpPr>
          <p:cNvPr name="TextBox 8" id="8"/>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
        <p:nvSpPr>
          <p:cNvPr name="TextBox 9" id="9"/>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Twenty-One: World War I</a:t>
            </a:r>
          </a:p>
        </p:txBody>
      </p:sp>
      <p:grpSp>
        <p:nvGrpSpPr>
          <p:cNvPr name="Group 10" id="10"/>
          <p:cNvGrpSpPr/>
          <p:nvPr/>
        </p:nvGrpSpPr>
        <p:grpSpPr>
          <a:xfrm rot="0">
            <a:off x="12988850" y="9725311"/>
            <a:ext cx="3950410" cy="561689"/>
            <a:chOff x="0" y="0"/>
            <a:chExt cx="5267213" cy="748919"/>
          </a:xfrm>
        </p:grpSpPr>
        <p:sp>
          <p:nvSpPr>
            <p:cNvPr name="Freeform 11" id="11"/>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3" id="13"/>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Tree>
  </p:cSld>
  <p:clrMapOvr>
    <a:masterClrMapping/>
  </p:clrMapOvr>
</p:sld>
</file>

<file path=ppt/slides/slide2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363371"/>
                </a:solidFill>
                <a:latin typeface="Arial Bold"/>
              </a:rPr>
              <a:t>The Rise of Communism</a:t>
            </a:r>
          </a:p>
        </p:txBody>
      </p:sp>
      <p:sp>
        <p:nvSpPr>
          <p:cNvPr name="TextBox 7" id="7"/>
          <p:cNvSpPr txBox="true"/>
          <p:nvPr/>
        </p:nvSpPr>
        <p:spPr>
          <a:xfrm rot="0">
            <a:off x="1028700" y="2120899"/>
            <a:ext cx="15609955" cy="2714625"/>
          </a:xfrm>
          <a:prstGeom prst="rect">
            <a:avLst/>
          </a:prstGeom>
        </p:spPr>
        <p:txBody>
          <a:bodyPr anchor="t" rtlCol="false" tIns="0" lIns="0" bIns="0" rIns="0">
            <a:spAutoFit/>
          </a:bodyPr>
          <a:lstStyle/>
          <a:p>
            <a:pPr algn="l">
              <a:lnSpc>
                <a:spcPts val="4200"/>
              </a:lnSpc>
            </a:pPr>
            <a:r>
              <a:rPr lang="en-US" sz="3000">
                <a:solidFill>
                  <a:srgbClr val="000000"/>
                </a:solidFill>
                <a:latin typeface="Arial"/>
              </a:rPr>
              <a:t>Russia had been devasted by the war and its army’s defeat to the much smaller German army. </a:t>
            </a:r>
            <a:r>
              <a:rPr lang="en-US" sz="3000">
                <a:solidFill>
                  <a:srgbClr val="000000"/>
                </a:solidFill>
                <a:latin typeface="Arial"/>
              </a:rPr>
              <a:t>In 1917, the Russian tsar (emperor), </a:t>
            </a:r>
            <a:r>
              <a:rPr lang="en-US" sz="3000">
                <a:solidFill>
                  <a:srgbClr val="000000"/>
                </a:solidFill>
                <a:latin typeface="Arial Bold"/>
              </a:rPr>
              <a:t>Nicholas II of the Romanov Dynasty</a:t>
            </a:r>
            <a:r>
              <a:rPr lang="en-US" sz="3000">
                <a:solidFill>
                  <a:srgbClr val="000000"/>
                </a:solidFill>
                <a:latin typeface="Arial"/>
              </a:rPr>
              <a:t>, was overthrown and the world’s </a:t>
            </a:r>
            <a:r>
              <a:rPr lang="en-US" sz="3000">
                <a:solidFill>
                  <a:srgbClr val="000000"/>
                </a:solidFill>
                <a:latin typeface="Arial Bold"/>
              </a:rPr>
              <a:t>first communist government </a:t>
            </a:r>
            <a:r>
              <a:rPr lang="en-US" sz="3000">
                <a:solidFill>
                  <a:srgbClr val="000000"/>
                </a:solidFill>
                <a:latin typeface="Arial"/>
              </a:rPr>
              <a:t>came to power under </a:t>
            </a:r>
            <a:r>
              <a:rPr lang="en-US" sz="3000">
                <a:solidFill>
                  <a:srgbClr val="000000"/>
                </a:solidFill>
                <a:latin typeface="Arial Bold"/>
              </a:rPr>
              <a:t>Vladimir</a:t>
            </a:r>
            <a:r>
              <a:rPr lang="en-US" sz="3000">
                <a:solidFill>
                  <a:srgbClr val="000000"/>
                </a:solidFill>
                <a:latin typeface="Arial"/>
              </a:rPr>
              <a:t> </a:t>
            </a:r>
            <a:r>
              <a:rPr lang="en-US" sz="3000">
                <a:solidFill>
                  <a:srgbClr val="000000"/>
                </a:solidFill>
                <a:latin typeface="Arial Bold"/>
              </a:rPr>
              <a:t>Lenin</a:t>
            </a:r>
            <a:r>
              <a:rPr lang="en-US" sz="3000">
                <a:solidFill>
                  <a:srgbClr val="000000"/>
                </a:solidFill>
                <a:latin typeface="Arial"/>
              </a:rPr>
              <a:t>. Russia would spend the next several decades trying to spread communism throughout Europe and beyond</a:t>
            </a:r>
          </a:p>
        </p:txBody>
      </p:sp>
      <p:sp>
        <p:nvSpPr>
          <p:cNvPr name="TextBox 8" id="8"/>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
        <p:nvSpPr>
          <p:cNvPr name="TextBox 9" id="9"/>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Twenty-One: World War I</a:t>
            </a:r>
          </a:p>
        </p:txBody>
      </p:sp>
      <p:grpSp>
        <p:nvGrpSpPr>
          <p:cNvPr name="Group 10" id="10"/>
          <p:cNvGrpSpPr/>
          <p:nvPr/>
        </p:nvGrpSpPr>
        <p:grpSpPr>
          <a:xfrm rot="0">
            <a:off x="12988850" y="9725311"/>
            <a:ext cx="3950410" cy="561689"/>
            <a:chOff x="0" y="0"/>
            <a:chExt cx="5267213" cy="748919"/>
          </a:xfrm>
        </p:grpSpPr>
        <p:sp>
          <p:nvSpPr>
            <p:cNvPr name="Freeform 11" id="11"/>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3" id="13"/>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Tree>
  </p:cSld>
  <p:clrMapOvr>
    <a:masterClrMapping/>
  </p:clrMapOvr>
</p:sld>
</file>

<file path=ppt/slides/slide2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363371"/>
                </a:solidFill>
                <a:latin typeface="Arial Bold"/>
              </a:rPr>
              <a:t>The League of Nations</a:t>
            </a:r>
          </a:p>
        </p:txBody>
      </p:sp>
      <p:sp>
        <p:nvSpPr>
          <p:cNvPr name="TextBox 7" id="7"/>
          <p:cNvSpPr txBox="true"/>
          <p:nvPr/>
        </p:nvSpPr>
        <p:spPr>
          <a:xfrm rot="0">
            <a:off x="1028700" y="2120899"/>
            <a:ext cx="15609955" cy="3248025"/>
          </a:xfrm>
          <a:prstGeom prst="rect">
            <a:avLst/>
          </a:prstGeom>
        </p:spPr>
        <p:txBody>
          <a:bodyPr anchor="t" rtlCol="false" tIns="0" lIns="0" bIns="0" rIns="0">
            <a:spAutoFit/>
          </a:bodyPr>
          <a:lstStyle/>
          <a:p>
            <a:pPr algn="l">
              <a:lnSpc>
                <a:spcPts val="4200"/>
              </a:lnSpc>
            </a:pPr>
            <a:r>
              <a:rPr lang="en-US" sz="3000">
                <a:solidFill>
                  <a:srgbClr val="000000"/>
                </a:solidFill>
                <a:latin typeface="Arial"/>
              </a:rPr>
              <a:t>Wilson had hoped that the League of Nations would prevent future wars by settling disputes peacefully and encouraging collective security. </a:t>
            </a:r>
            <a:r>
              <a:rPr lang="en-US" sz="3000">
                <a:solidFill>
                  <a:srgbClr val="000000"/>
                </a:solidFill>
                <a:latin typeface="Arial"/>
              </a:rPr>
              <a:t>This meant working together to stop aggression. However, the </a:t>
            </a:r>
            <a:r>
              <a:rPr lang="en-US" sz="3000">
                <a:solidFill>
                  <a:srgbClr val="000000"/>
                </a:solidFill>
                <a:latin typeface="Arial Bold"/>
              </a:rPr>
              <a:t>US refused to join </a:t>
            </a:r>
            <a:r>
              <a:rPr lang="en-US" sz="3000">
                <a:solidFill>
                  <a:srgbClr val="000000"/>
                </a:solidFill>
                <a:latin typeface="Arial"/>
              </a:rPr>
              <a:t>while </a:t>
            </a:r>
            <a:r>
              <a:rPr lang="en-US" sz="3000">
                <a:solidFill>
                  <a:srgbClr val="000000"/>
                </a:solidFill>
                <a:latin typeface="Arial Bold"/>
              </a:rPr>
              <a:t>Russia and Germany were not allowed to join</a:t>
            </a:r>
            <a:r>
              <a:rPr lang="en-US" sz="3000">
                <a:solidFill>
                  <a:srgbClr val="000000"/>
                </a:solidFill>
                <a:latin typeface="Arial"/>
              </a:rPr>
              <a:t>. This meant that three of the world’s most powerful states were not members, making it difficult for the League to operate with authority. This would lead to the eventual </a:t>
            </a:r>
            <a:r>
              <a:rPr lang="en-US" sz="3000">
                <a:solidFill>
                  <a:srgbClr val="000000"/>
                </a:solidFill>
                <a:latin typeface="Arial Bold"/>
              </a:rPr>
              <a:t>failure of the League</a:t>
            </a:r>
            <a:r>
              <a:rPr lang="en-US" sz="3000">
                <a:solidFill>
                  <a:srgbClr val="000000"/>
                </a:solidFill>
                <a:latin typeface="Arial"/>
              </a:rPr>
              <a:t>.</a:t>
            </a:r>
          </a:p>
        </p:txBody>
      </p:sp>
      <p:sp>
        <p:nvSpPr>
          <p:cNvPr name="TextBox 8" id="8"/>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
        <p:nvSpPr>
          <p:cNvPr name="TextBox 9" id="9"/>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Twenty-One: World War I</a:t>
            </a:r>
          </a:p>
        </p:txBody>
      </p:sp>
      <p:grpSp>
        <p:nvGrpSpPr>
          <p:cNvPr name="Group 10" id="10"/>
          <p:cNvGrpSpPr/>
          <p:nvPr/>
        </p:nvGrpSpPr>
        <p:grpSpPr>
          <a:xfrm rot="0">
            <a:off x="12988850" y="9725311"/>
            <a:ext cx="3950410" cy="561689"/>
            <a:chOff x="0" y="0"/>
            <a:chExt cx="5267213" cy="748919"/>
          </a:xfrm>
        </p:grpSpPr>
        <p:sp>
          <p:nvSpPr>
            <p:cNvPr name="Freeform 11" id="11"/>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3" id="13"/>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Twenty-One: World War I</a:t>
            </a:r>
          </a:p>
        </p:txBody>
      </p:sp>
      <p:sp>
        <p:nvSpPr>
          <p:cNvPr name="TextBox 7" id="7"/>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363371"/>
                </a:solidFill>
                <a:latin typeface="Arial Bold"/>
              </a:rPr>
              <a:t>Learning Outcomes</a:t>
            </a:r>
          </a:p>
        </p:txBody>
      </p:sp>
      <p:sp>
        <p:nvSpPr>
          <p:cNvPr name="TextBox 8" id="8"/>
          <p:cNvSpPr txBox="true"/>
          <p:nvPr/>
        </p:nvSpPr>
        <p:spPr>
          <a:xfrm rot="0">
            <a:off x="1028700" y="2120899"/>
            <a:ext cx="15609955" cy="4314825"/>
          </a:xfrm>
          <a:prstGeom prst="rect">
            <a:avLst/>
          </a:prstGeom>
        </p:spPr>
        <p:txBody>
          <a:bodyPr anchor="t" rtlCol="false" tIns="0" lIns="0" bIns="0" rIns="0">
            <a:spAutoFit/>
          </a:bodyPr>
          <a:lstStyle/>
          <a:p>
            <a:pPr algn="l">
              <a:lnSpc>
                <a:spcPts val="4200"/>
              </a:lnSpc>
            </a:pPr>
            <a:r>
              <a:rPr lang="en-US" sz="3000">
                <a:solidFill>
                  <a:srgbClr val="000000"/>
                </a:solidFill>
                <a:latin typeface="Arial Bold"/>
              </a:rPr>
              <a:t>3.4 DISCUSS</a:t>
            </a:r>
            <a:r>
              <a:rPr lang="en-US" sz="3000">
                <a:solidFill>
                  <a:srgbClr val="000000"/>
                </a:solidFill>
                <a:latin typeface="Arial"/>
              </a:rPr>
              <a:t> the general causes and course of World War I or World War II and the immediate and long- term impact of the war on people and nations.</a:t>
            </a:r>
          </a:p>
          <a:p>
            <a:pPr algn="l">
              <a:lnSpc>
                <a:spcPts val="4200"/>
              </a:lnSpc>
            </a:pPr>
            <a:r>
              <a:rPr lang="en-US" sz="3000">
                <a:solidFill>
                  <a:srgbClr val="000000"/>
                </a:solidFill>
                <a:latin typeface="Arial Bold"/>
              </a:rPr>
              <a:t>1.2 CONSIDER </a:t>
            </a:r>
            <a:r>
              <a:rPr lang="en-US" sz="3000">
                <a:solidFill>
                  <a:srgbClr val="000000"/>
                </a:solidFill>
                <a:latin typeface="Arial"/>
              </a:rPr>
              <a:t>contentious or controversial issues in history from more than one perspective and discuss the historical roots of a contentious or controversial issue or theme in the contemporary world.</a:t>
            </a:r>
          </a:p>
          <a:p>
            <a:pPr algn="l">
              <a:lnSpc>
                <a:spcPts val="4200"/>
              </a:lnSpc>
            </a:pPr>
            <a:r>
              <a:rPr lang="en-US" sz="3000">
                <a:solidFill>
                  <a:srgbClr val="000000"/>
                </a:solidFill>
                <a:latin typeface="Arial Bold"/>
              </a:rPr>
              <a:t>1.9 DEMONSTRATE </a:t>
            </a:r>
            <a:r>
              <a:rPr lang="en-US" sz="3000">
                <a:solidFill>
                  <a:srgbClr val="000000"/>
                </a:solidFill>
                <a:latin typeface="Arial"/>
              </a:rPr>
              <a:t>awareness of the significance of the history of Ireland and of Europe and the wider world across various dimensions, including political, social, economic, religious, cultural and scientific dimensions.</a:t>
            </a:r>
          </a:p>
        </p:txBody>
      </p:sp>
      <p:sp>
        <p:nvSpPr>
          <p:cNvPr name="TextBox 9" id="9"/>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grpSp>
        <p:nvGrpSpPr>
          <p:cNvPr name="Group 10" id="10"/>
          <p:cNvGrpSpPr/>
          <p:nvPr/>
        </p:nvGrpSpPr>
        <p:grpSpPr>
          <a:xfrm rot="0">
            <a:off x="12988850" y="9725311"/>
            <a:ext cx="3950410" cy="561689"/>
            <a:chOff x="0" y="0"/>
            <a:chExt cx="5267213" cy="748919"/>
          </a:xfrm>
        </p:grpSpPr>
        <p:sp>
          <p:nvSpPr>
            <p:cNvPr name="Freeform 11" id="11"/>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3" id="13"/>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Tree>
  </p:cSld>
  <p:clrMapOvr>
    <a:masterClrMapping/>
  </p:clrMapOvr>
</p:sld>
</file>

<file path=ppt/slides/slide30.xml><?xml version="1.0" encoding="utf-8"?>
<p:sld xmlns:p="http://schemas.openxmlformats.org/presentationml/2006/main" xmlns:a="http://schemas.openxmlformats.org/drawingml/2006/main" xmlns:r="http://schemas.openxmlformats.org/officeDocument/2006/relationships">
  <p:cSld>
    <p:bg>
      <p:bgPr>
        <a:solidFill>
          <a:srgbClr val="FFC1C1"/>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FF0000"/>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900000"/>
            </a:solidFill>
          </p:spPr>
        </p:sp>
      </p:grpSp>
      <p:sp>
        <p:nvSpPr>
          <p:cNvPr name="TextBox 6" id="6"/>
          <p:cNvSpPr txBox="true"/>
          <p:nvPr/>
        </p:nvSpPr>
        <p:spPr>
          <a:xfrm rot="0">
            <a:off x="1107531" y="2686050"/>
            <a:ext cx="10502417" cy="4791074"/>
          </a:xfrm>
          <a:prstGeom prst="rect">
            <a:avLst/>
          </a:prstGeom>
        </p:spPr>
        <p:txBody>
          <a:bodyPr anchor="t" rtlCol="false" tIns="0" lIns="0" bIns="0" rIns="0">
            <a:spAutoFit/>
          </a:bodyPr>
          <a:lstStyle/>
          <a:p>
            <a:pPr algn="just">
              <a:lnSpc>
                <a:spcPts val="3750"/>
              </a:lnSpc>
            </a:pPr>
            <a:r>
              <a:rPr lang="en-US" sz="2500">
                <a:solidFill>
                  <a:srgbClr val="000000"/>
                </a:solidFill>
                <a:latin typeface="Arial"/>
              </a:rPr>
              <a:t>A century after the end of World War I, it is still commemorated. Every November, people in Britain and around the world wear poppy badges to honour the soldiers who fought and died in the conflict. The badges are sold to raise money to help fund health care for wounded British soldiers of all wars. On the 11th November, the day the war ended, solemn ceremonies to remember the dead are held in countries that were involved in the fighting. Unlike events marking earlier wars, which tended to celebrate victories over the enemy, ceremonies commemorating World War I have focused on remembering the dead and honouring those who fought. </a:t>
            </a:r>
          </a:p>
        </p:txBody>
      </p:sp>
      <p:grpSp>
        <p:nvGrpSpPr>
          <p:cNvPr name="Group 7" id="7"/>
          <p:cNvGrpSpPr/>
          <p:nvPr/>
        </p:nvGrpSpPr>
        <p:grpSpPr>
          <a:xfrm rot="0">
            <a:off x="12830785" y="9702836"/>
            <a:ext cx="4108475" cy="584164"/>
            <a:chOff x="0" y="0"/>
            <a:chExt cx="5477966" cy="778885"/>
          </a:xfrm>
        </p:grpSpPr>
        <p:sp>
          <p:nvSpPr>
            <p:cNvPr name="Freeform 8" id="8"/>
            <p:cNvSpPr/>
            <p:nvPr/>
          </p:nvSpPr>
          <p:spPr>
            <a:xfrm flipH="false" flipV="false" rot="0">
              <a:off x="0" y="0"/>
              <a:ext cx="778885" cy="778885"/>
            </a:xfrm>
            <a:custGeom>
              <a:avLst/>
              <a:gdLst/>
              <a:ahLst/>
              <a:cxnLst/>
              <a:rect r="r" b="b" t="t" l="l"/>
              <a:pathLst>
                <a:path h="778885" w="778885">
                  <a:moveTo>
                    <a:pt x="0" y="0"/>
                  </a:moveTo>
                  <a:lnTo>
                    <a:pt x="778885" y="0"/>
                  </a:lnTo>
                  <a:lnTo>
                    <a:pt x="778885" y="778885"/>
                  </a:lnTo>
                  <a:lnTo>
                    <a:pt x="0" y="77888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9" id="9"/>
            <p:cNvSpPr/>
            <p:nvPr/>
          </p:nvSpPr>
          <p:spPr>
            <a:xfrm flipH="false" flipV="false" rot="0">
              <a:off x="954105" y="14462"/>
              <a:ext cx="749960" cy="749960"/>
            </a:xfrm>
            <a:custGeom>
              <a:avLst/>
              <a:gdLst/>
              <a:ahLst/>
              <a:cxnLst/>
              <a:rect r="r" b="b" t="t" l="l"/>
              <a:pathLst>
                <a:path h="749960" w="749960">
                  <a:moveTo>
                    <a:pt x="0" y="0"/>
                  </a:moveTo>
                  <a:lnTo>
                    <a:pt x="749960" y="0"/>
                  </a:lnTo>
                  <a:lnTo>
                    <a:pt x="749960" y="749960"/>
                  </a:lnTo>
                  <a:lnTo>
                    <a:pt x="0" y="74996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0" id="10"/>
            <p:cNvSpPr txBox="true"/>
            <p:nvPr/>
          </p:nvSpPr>
          <p:spPr>
            <a:xfrm rot="0">
              <a:off x="1930987" y="-20662"/>
              <a:ext cx="3546979" cy="797137"/>
            </a:xfrm>
            <a:prstGeom prst="rect">
              <a:avLst/>
            </a:prstGeom>
          </p:spPr>
          <p:txBody>
            <a:bodyPr anchor="t" rtlCol="false" tIns="0" lIns="0" bIns="0" rIns="0">
              <a:spAutoFit/>
            </a:bodyPr>
            <a:lstStyle/>
            <a:p>
              <a:pPr algn="just">
                <a:lnSpc>
                  <a:spcPts val="4480"/>
                </a:lnSpc>
                <a:spcBef>
                  <a:spcPct val="0"/>
                </a:spcBef>
              </a:pPr>
              <a:r>
                <a:rPr lang="en-US" sz="3500">
                  <a:solidFill>
                    <a:srgbClr val="C00000"/>
                  </a:solidFill>
                  <a:latin typeface="Arial"/>
                </a:rPr>
                <a:t>@MsDoorley</a:t>
              </a:r>
            </a:p>
          </p:txBody>
        </p:sp>
      </p:grpSp>
      <p:sp>
        <p:nvSpPr>
          <p:cNvPr name="Freeform 11" id="11"/>
          <p:cNvSpPr/>
          <p:nvPr/>
        </p:nvSpPr>
        <p:spPr>
          <a:xfrm flipH="false" flipV="false" rot="0">
            <a:off x="11720366" y="1934533"/>
            <a:ext cx="5218894" cy="6417933"/>
          </a:xfrm>
          <a:custGeom>
            <a:avLst/>
            <a:gdLst/>
            <a:ahLst/>
            <a:cxnLst/>
            <a:rect r="r" b="b" t="t" l="l"/>
            <a:pathLst>
              <a:path h="6417933" w="5218894">
                <a:moveTo>
                  <a:pt x="0" y="0"/>
                </a:moveTo>
                <a:lnTo>
                  <a:pt x="5218894" y="0"/>
                </a:lnTo>
                <a:lnTo>
                  <a:pt x="5218894" y="6417934"/>
                </a:lnTo>
                <a:lnTo>
                  <a:pt x="0" y="6417934"/>
                </a:lnTo>
                <a:lnTo>
                  <a:pt x="0" y="0"/>
                </a:lnTo>
                <a:close/>
              </a:path>
            </a:pathLst>
          </a:custGeom>
          <a:blipFill>
            <a:blip r:embed="rId6"/>
            <a:stretch>
              <a:fillRect l="0" t="0" r="0" b="0"/>
            </a:stretch>
          </a:blipFill>
        </p:spPr>
      </p:sp>
      <p:sp>
        <p:nvSpPr>
          <p:cNvPr name="TextBox 12" id="12"/>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One: The Nature of History</a:t>
            </a:r>
          </a:p>
        </p:txBody>
      </p:sp>
      <p:sp>
        <p:nvSpPr>
          <p:cNvPr name="TextBox 13" id="13"/>
          <p:cNvSpPr txBox="true"/>
          <p:nvPr/>
        </p:nvSpPr>
        <p:spPr>
          <a:xfrm rot="0">
            <a:off x="1028700" y="496262"/>
            <a:ext cx="15730037" cy="1438271"/>
          </a:xfrm>
          <a:prstGeom prst="rect">
            <a:avLst/>
          </a:prstGeom>
        </p:spPr>
        <p:txBody>
          <a:bodyPr anchor="t" rtlCol="false" tIns="0" lIns="0" bIns="0" rIns="0">
            <a:spAutoFit/>
          </a:bodyPr>
          <a:lstStyle/>
          <a:p>
            <a:pPr algn="l">
              <a:lnSpc>
                <a:spcPts val="10500"/>
              </a:lnSpc>
            </a:pPr>
            <a:r>
              <a:rPr lang="en-US" sz="7500">
                <a:solidFill>
                  <a:srgbClr val="900000"/>
                </a:solidFill>
                <a:latin typeface="Arial Bold"/>
              </a:rPr>
              <a:t>Commemorating World War I</a:t>
            </a:r>
          </a:p>
        </p:txBody>
      </p:sp>
      <p:sp>
        <p:nvSpPr>
          <p:cNvPr name="TextBox 14" id="14"/>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Twenty-One: World War I</a:t>
            </a:r>
          </a:p>
        </p:txBody>
      </p:sp>
      <p:sp>
        <p:nvSpPr>
          <p:cNvPr name="TextBox 15" id="15"/>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Tree>
  </p:cSld>
  <p:clrMapOvr>
    <a:masterClrMapping/>
  </p:clrMapOvr>
</p:sld>
</file>

<file path=ppt/slides/slide3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800100"/>
            <a:ext cx="15609955" cy="1133475"/>
          </a:xfrm>
          <a:prstGeom prst="rect">
            <a:avLst/>
          </a:prstGeom>
        </p:spPr>
        <p:txBody>
          <a:bodyPr anchor="t" rtlCol="false" tIns="0" lIns="0" bIns="0" rIns="0">
            <a:spAutoFit/>
          </a:bodyPr>
          <a:lstStyle/>
          <a:p>
            <a:pPr algn="l">
              <a:lnSpc>
                <a:spcPts val="8399"/>
              </a:lnSpc>
            </a:pPr>
            <a:r>
              <a:rPr lang="en-US" sz="5999">
                <a:solidFill>
                  <a:srgbClr val="363371"/>
                </a:solidFill>
                <a:latin typeface="Arial Bold"/>
              </a:rPr>
              <a:t>Checkpoint pg. 291 (Artefact, 2nd Edition)</a:t>
            </a:r>
          </a:p>
        </p:txBody>
      </p:sp>
      <p:sp>
        <p:nvSpPr>
          <p:cNvPr name="TextBox 7" id="7"/>
          <p:cNvSpPr txBox="true"/>
          <p:nvPr/>
        </p:nvSpPr>
        <p:spPr>
          <a:xfrm rot="0">
            <a:off x="1028700" y="2149474"/>
            <a:ext cx="15609955" cy="1784350"/>
          </a:xfrm>
          <a:prstGeom prst="rect">
            <a:avLst/>
          </a:prstGeom>
        </p:spPr>
        <p:txBody>
          <a:bodyPr anchor="t" rtlCol="false" tIns="0" lIns="0" bIns="0" rIns="0">
            <a:spAutoFit/>
          </a:bodyPr>
          <a:lstStyle/>
          <a:p>
            <a:pPr algn="l" marL="539749" indent="-269875" lvl="1">
              <a:lnSpc>
                <a:spcPts val="3499"/>
              </a:lnSpc>
              <a:buAutoNum type="arabicPeriod" startAt="1"/>
            </a:pPr>
            <a:r>
              <a:rPr lang="en-US" sz="2499">
                <a:solidFill>
                  <a:srgbClr val="0DA33B"/>
                </a:solidFill>
                <a:latin typeface="Arial"/>
              </a:rPr>
              <a:t>How did World War I lead to the creation of new states? Give three examples.</a:t>
            </a:r>
          </a:p>
          <a:p>
            <a:pPr algn="l" marL="539749" indent="-269875" lvl="1">
              <a:lnSpc>
                <a:spcPts val="3499"/>
              </a:lnSpc>
              <a:buAutoNum type="arabicPeriod" startAt="1"/>
            </a:pPr>
            <a:r>
              <a:rPr lang="en-US" sz="2499">
                <a:solidFill>
                  <a:srgbClr val="0DA33B"/>
                </a:solidFill>
                <a:latin typeface="Arial"/>
              </a:rPr>
              <a:t>Why did the people of (a) Germany and (b) Italy resent the Treaty of Versailles?</a:t>
            </a:r>
          </a:p>
          <a:p>
            <a:pPr algn="l" marL="539749" indent="-269875" lvl="1">
              <a:lnSpc>
                <a:spcPts val="3499"/>
              </a:lnSpc>
              <a:buAutoNum type="arabicPeriod" startAt="1"/>
            </a:pPr>
            <a:r>
              <a:rPr lang="en-US" sz="2499">
                <a:solidFill>
                  <a:srgbClr val="0DA33B"/>
                </a:solidFill>
                <a:latin typeface="Arial"/>
              </a:rPr>
              <a:t>Where was the world’s first communist government?</a:t>
            </a:r>
          </a:p>
          <a:p>
            <a:pPr algn="l" marL="539749" indent="-269875" lvl="1">
              <a:lnSpc>
                <a:spcPts val="3499"/>
              </a:lnSpc>
              <a:buAutoNum type="arabicPeriod" startAt="1"/>
            </a:pPr>
            <a:r>
              <a:rPr lang="en-US" sz="2499">
                <a:solidFill>
                  <a:srgbClr val="0DA33B"/>
                </a:solidFill>
                <a:latin typeface="Arial"/>
              </a:rPr>
              <a:t>What problems did the League of Nations face?</a:t>
            </a:r>
          </a:p>
        </p:txBody>
      </p:sp>
      <p:grpSp>
        <p:nvGrpSpPr>
          <p:cNvPr name="Group 8" id="8"/>
          <p:cNvGrpSpPr/>
          <p:nvPr/>
        </p:nvGrpSpPr>
        <p:grpSpPr>
          <a:xfrm rot="0">
            <a:off x="12988850" y="9725311"/>
            <a:ext cx="3950410" cy="561689"/>
            <a:chOff x="0" y="0"/>
            <a:chExt cx="5267213" cy="748919"/>
          </a:xfrm>
        </p:grpSpPr>
        <p:sp>
          <p:nvSpPr>
            <p:cNvPr name="Freeform 9" id="9"/>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1" id="11"/>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TextBox 12" id="12"/>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
        <p:nvSpPr>
          <p:cNvPr name="TextBox 13" id="13"/>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Twenty-One: World War I</a:t>
            </a:r>
          </a:p>
        </p:txBody>
      </p:sp>
    </p:spTree>
  </p:cSld>
  <p:clrMapOvr>
    <a:masterClrMapping/>
  </p:clrMapOvr>
</p:sld>
</file>

<file path=ppt/slides/slide3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800100"/>
            <a:ext cx="15609955" cy="1133475"/>
          </a:xfrm>
          <a:prstGeom prst="rect">
            <a:avLst/>
          </a:prstGeom>
        </p:spPr>
        <p:txBody>
          <a:bodyPr anchor="t" rtlCol="false" tIns="0" lIns="0" bIns="0" rIns="0">
            <a:spAutoFit/>
          </a:bodyPr>
          <a:lstStyle/>
          <a:p>
            <a:pPr algn="l">
              <a:lnSpc>
                <a:spcPts val="8399"/>
              </a:lnSpc>
            </a:pPr>
            <a:r>
              <a:rPr lang="en-US" sz="5999">
                <a:solidFill>
                  <a:srgbClr val="363371"/>
                </a:solidFill>
                <a:latin typeface="Arial Bold"/>
              </a:rPr>
              <a:t>Checkpoint pg. 291 (Artefact, 2nd Edition)</a:t>
            </a:r>
          </a:p>
        </p:txBody>
      </p:sp>
      <p:sp>
        <p:nvSpPr>
          <p:cNvPr name="TextBox 7" id="7"/>
          <p:cNvSpPr txBox="true"/>
          <p:nvPr/>
        </p:nvSpPr>
        <p:spPr>
          <a:xfrm rot="0">
            <a:off x="1028700" y="2149474"/>
            <a:ext cx="15609955" cy="5727700"/>
          </a:xfrm>
          <a:prstGeom prst="rect">
            <a:avLst/>
          </a:prstGeom>
        </p:spPr>
        <p:txBody>
          <a:bodyPr anchor="t" rtlCol="false" tIns="0" lIns="0" bIns="0" rIns="0">
            <a:spAutoFit/>
          </a:bodyPr>
          <a:lstStyle/>
          <a:p>
            <a:pPr algn="l" marL="539749" indent="-269875" lvl="1">
              <a:lnSpc>
                <a:spcPts val="3499"/>
              </a:lnSpc>
              <a:buAutoNum type="arabicPeriod" startAt="1"/>
            </a:pPr>
            <a:r>
              <a:rPr lang="en-US" sz="2499">
                <a:solidFill>
                  <a:srgbClr val="000000"/>
                </a:solidFill>
                <a:latin typeface="Arial"/>
              </a:rPr>
              <a:t>How did World War I lead to the creation of new states? Give three examples.</a:t>
            </a:r>
          </a:p>
          <a:p>
            <a:pPr algn="l" marL="1079499" indent="-359833" lvl="2">
              <a:lnSpc>
                <a:spcPts val="3499"/>
              </a:lnSpc>
              <a:buAutoNum type="alphaLcPeriod" startAt="1"/>
            </a:pPr>
            <a:r>
              <a:rPr lang="en-US" sz="2499">
                <a:solidFill>
                  <a:srgbClr val="000000"/>
                </a:solidFill>
                <a:latin typeface="Arial"/>
              </a:rPr>
              <a:t>New states including Poland, Czechoslovakia, Yugoslavia, Turkey, Finland, Latvia, Estonia and Lithuania were created following the abolition of the Austro-Hungarian and Ottoman Empires, and in accordance with Wilson’s belief in the right to self-determination.</a:t>
            </a:r>
          </a:p>
          <a:p>
            <a:pPr algn="l" marL="539749" indent="-269875" lvl="1">
              <a:lnSpc>
                <a:spcPts val="3499"/>
              </a:lnSpc>
              <a:buAutoNum type="arabicPeriod" startAt="1"/>
            </a:pPr>
            <a:r>
              <a:rPr lang="en-US" sz="2499">
                <a:solidFill>
                  <a:srgbClr val="000000"/>
                </a:solidFill>
                <a:latin typeface="Arial"/>
              </a:rPr>
              <a:t>Why did the people of (a) Germany and (b) Italy resent the Treaty of Versailles?</a:t>
            </a:r>
          </a:p>
          <a:p>
            <a:pPr algn="l" marL="1079499" indent="-359833" lvl="2">
              <a:lnSpc>
                <a:spcPts val="3499"/>
              </a:lnSpc>
              <a:buAutoNum type="alphaLcPeriod" startAt="1"/>
            </a:pPr>
            <a:r>
              <a:rPr lang="en-US" sz="2499">
                <a:solidFill>
                  <a:srgbClr val="000000"/>
                </a:solidFill>
                <a:latin typeface="Arial"/>
              </a:rPr>
              <a:t>The German people felt the Treaty was unduly harsh. They rejected the idea that they were solely responsible for the war and resented the humiliating loss of territory and limitations on their army.</a:t>
            </a:r>
          </a:p>
          <a:p>
            <a:pPr algn="l" marL="1079499" indent="-359833" lvl="2">
              <a:lnSpc>
                <a:spcPts val="3499"/>
              </a:lnSpc>
              <a:buAutoNum type="alphaLcPeriod" startAt="1"/>
            </a:pPr>
            <a:r>
              <a:rPr lang="en-US" sz="2499">
                <a:solidFill>
                  <a:srgbClr val="000000"/>
                </a:solidFill>
                <a:latin typeface="Arial"/>
              </a:rPr>
              <a:t>Italy was angered that it did not get the land it had been promisedwhen it joined the war effort.</a:t>
            </a:r>
          </a:p>
          <a:p>
            <a:pPr algn="l" marL="539749" indent="-269875" lvl="1">
              <a:lnSpc>
                <a:spcPts val="3499"/>
              </a:lnSpc>
              <a:buAutoNum type="arabicPeriod" startAt="1"/>
            </a:pPr>
            <a:r>
              <a:rPr lang="en-US" sz="2499">
                <a:solidFill>
                  <a:srgbClr val="000000"/>
                </a:solidFill>
                <a:latin typeface="Arial"/>
              </a:rPr>
              <a:t>Where was the world’s first communist government?</a:t>
            </a:r>
          </a:p>
          <a:p>
            <a:pPr algn="l" marL="1079499" indent="-359833" lvl="2">
              <a:lnSpc>
                <a:spcPts val="3499"/>
              </a:lnSpc>
              <a:buAutoNum type="alphaLcPeriod" startAt="1"/>
            </a:pPr>
            <a:r>
              <a:rPr lang="en-US" sz="2499">
                <a:solidFill>
                  <a:srgbClr val="000000"/>
                </a:solidFill>
                <a:latin typeface="Arial"/>
              </a:rPr>
              <a:t>Russia</a:t>
            </a:r>
          </a:p>
          <a:p>
            <a:pPr algn="l" marL="539749" indent="-269875" lvl="1">
              <a:lnSpc>
                <a:spcPts val="3499"/>
              </a:lnSpc>
              <a:buAutoNum type="arabicPeriod" startAt="1"/>
            </a:pPr>
            <a:r>
              <a:rPr lang="en-US" sz="2499">
                <a:solidFill>
                  <a:srgbClr val="000000"/>
                </a:solidFill>
                <a:latin typeface="Arial"/>
              </a:rPr>
              <a:t>What problems did the League of Nations face?</a:t>
            </a:r>
          </a:p>
          <a:p>
            <a:pPr algn="l" marL="1079499" indent="-359833" lvl="2">
              <a:lnSpc>
                <a:spcPts val="3499"/>
              </a:lnSpc>
              <a:buAutoNum type="alphaLcPeriod" startAt="1"/>
            </a:pPr>
            <a:r>
              <a:rPr lang="en-US" sz="2499">
                <a:solidFill>
                  <a:srgbClr val="000000"/>
                </a:solidFill>
                <a:latin typeface="Arial"/>
              </a:rPr>
              <a:t>Key powers such as Germany, Russia and the USA were not members, which limited the authority of the League of Nations to organise collective security and settle disputes peacefully.</a:t>
            </a:r>
          </a:p>
        </p:txBody>
      </p:sp>
      <p:grpSp>
        <p:nvGrpSpPr>
          <p:cNvPr name="Group 8" id="8"/>
          <p:cNvGrpSpPr/>
          <p:nvPr/>
        </p:nvGrpSpPr>
        <p:grpSpPr>
          <a:xfrm rot="0">
            <a:off x="12988850" y="9725311"/>
            <a:ext cx="3950410" cy="561689"/>
            <a:chOff x="0" y="0"/>
            <a:chExt cx="5267213" cy="748919"/>
          </a:xfrm>
        </p:grpSpPr>
        <p:sp>
          <p:nvSpPr>
            <p:cNvPr name="Freeform 9" id="9"/>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1" id="11"/>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TextBox 12" id="12"/>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
        <p:nvSpPr>
          <p:cNvPr name="TextBox 13" id="13"/>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Twenty-One: World War I</a:t>
            </a:r>
          </a:p>
        </p:txBody>
      </p:sp>
    </p:spTree>
  </p:cSld>
  <p:clrMapOvr>
    <a:masterClrMapping/>
  </p:clrMapOvr>
</p:sld>
</file>

<file path=ppt/slides/slide3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0" y="3543609"/>
            <a:ext cx="18288000" cy="1419227"/>
          </a:xfrm>
          <a:prstGeom prst="rect">
            <a:avLst/>
          </a:prstGeom>
        </p:spPr>
        <p:txBody>
          <a:bodyPr anchor="t" rtlCol="false" tIns="0" lIns="0" bIns="0" rIns="0">
            <a:spAutoFit/>
          </a:bodyPr>
          <a:lstStyle/>
          <a:p>
            <a:pPr algn="ctr">
              <a:lnSpc>
                <a:spcPts val="10499"/>
              </a:lnSpc>
            </a:pPr>
            <a:r>
              <a:rPr lang="en-US" sz="7499" spc="337">
                <a:solidFill>
                  <a:srgbClr val="363371"/>
                </a:solidFill>
                <a:latin typeface="Arial Bold"/>
              </a:rPr>
              <a:t>21.5: IRELAND AND WORLD WAR I</a:t>
            </a:r>
          </a:p>
        </p:txBody>
      </p:sp>
      <p:sp>
        <p:nvSpPr>
          <p:cNvPr name="TextBox 4" id="4"/>
          <p:cNvSpPr txBox="true"/>
          <p:nvPr/>
        </p:nvSpPr>
        <p:spPr>
          <a:xfrm rot="0">
            <a:off x="351797" y="3848410"/>
            <a:ext cx="17584398" cy="1114425"/>
          </a:xfrm>
          <a:prstGeom prst="rect">
            <a:avLst/>
          </a:prstGeom>
        </p:spPr>
        <p:txBody>
          <a:bodyPr anchor="t" rtlCol="false" tIns="0" lIns="0" bIns="0" rIns="0">
            <a:spAutoFit/>
          </a:bodyPr>
          <a:lstStyle/>
          <a:p>
            <a:pPr algn="ctr">
              <a:lnSpc>
                <a:spcPts val="8624"/>
              </a:lnSpc>
            </a:pPr>
            <a:r>
              <a:rPr lang="en-US" sz="7499" spc="2249">
                <a:solidFill>
                  <a:srgbClr val="FFFFFF"/>
                </a:solidFill>
                <a:latin typeface="Daydream"/>
              </a:rPr>
              <a:t>21.5: ireland and world war i</a:t>
            </a:r>
          </a:p>
        </p:txBody>
      </p:sp>
      <p:sp>
        <p:nvSpPr>
          <p:cNvPr name="TextBox 5" id="5"/>
          <p:cNvSpPr txBox="true"/>
          <p:nvPr/>
        </p:nvSpPr>
        <p:spPr>
          <a:xfrm rot="0">
            <a:off x="15163778" y="-14772"/>
            <a:ext cx="2678744" cy="591277"/>
          </a:xfrm>
          <a:prstGeom prst="rect">
            <a:avLst/>
          </a:prstGeom>
        </p:spPr>
        <p:txBody>
          <a:bodyPr anchor="t" rtlCol="false" tIns="0" lIns="0" bIns="0" rIns="0">
            <a:spAutoFit/>
          </a:bodyPr>
          <a:lstStyle/>
          <a:p>
            <a:pPr algn="r">
              <a:lnSpc>
                <a:spcPts val="4206"/>
              </a:lnSpc>
            </a:pPr>
            <a:r>
              <a:rPr lang="en-US" sz="3004">
                <a:solidFill>
                  <a:srgbClr val="FFFFFF"/>
                </a:solidFill>
                <a:latin typeface="Old Standard Bold"/>
              </a:rPr>
              <a:t>Chapter 21</a:t>
            </a:r>
          </a:p>
        </p:txBody>
      </p:sp>
      <p:sp>
        <p:nvSpPr>
          <p:cNvPr name="TextBox 6" id="6"/>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a:solidFill>
                  <a:srgbClr val="FFFFFF"/>
                </a:solidFill>
                <a:latin typeface="Old Standard Bold"/>
              </a:rPr>
              <a:t>1914-1918</a:t>
            </a:r>
          </a:p>
        </p:txBody>
      </p:sp>
      <p:sp>
        <p:nvSpPr>
          <p:cNvPr name="TextBox 7" id="7"/>
          <p:cNvSpPr txBox="true"/>
          <p:nvPr/>
        </p:nvSpPr>
        <p:spPr>
          <a:xfrm rot="0">
            <a:off x="0" y="9613901"/>
            <a:ext cx="10078077" cy="673099"/>
          </a:xfrm>
          <a:prstGeom prst="rect">
            <a:avLst/>
          </a:prstGeom>
        </p:spPr>
        <p:txBody>
          <a:bodyPr anchor="t" rtlCol="false" tIns="0" lIns="0" bIns="0" rIns="0">
            <a:spAutoFit/>
          </a:bodyPr>
          <a:lstStyle/>
          <a:p>
            <a:pPr algn="ctr">
              <a:lnSpc>
                <a:spcPts val="4900"/>
              </a:lnSpc>
            </a:pPr>
            <a:r>
              <a:rPr lang="en-US" sz="3500">
                <a:solidFill>
                  <a:srgbClr val="363371"/>
                </a:solidFill>
                <a:latin typeface="Arial Bold"/>
              </a:rPr>
              <a:t>Strand Two &amp; Three: The History of the World</a:t>
            </a:r>
          </a:p>
        </p:txBody>
      </p:sp>
      <p:grpSp>
        <p:nvGrpSpPr>
          <p:cNvPr name="Group 8" id="8"/>
          <p:cNvGrpSpPr/>
          <p:nvPr/>
        </p:nvGrpSpPr>
        <p:grpSpPr>
          <a:xfrm rot="0">
            <a:off x="14337590" y="9725311"/>
            <a:ext cx="3950410" cy="561689"/>
            <a:chOff x="0" y="0"/>
            <a:chExt cx="5267213" cy="748919"/>
          </a:xfrm>
        </p:grpSpPr>
        <p:sp>
          <p:nvSpPr>
            <p:cNvPr name="Freeform 9" id="9"/>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0" id="10"/>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11" id="11"/>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Tree>
  </p:cSld>
  <p:clrMapOvr>
    <a:masterClrMapping/>
  </p:clrMapOvr>
</p:sld>
</file>

<file path=ppt/slides/slide3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Freeform 6" id="6"/>
          <p:cNvSpPr/>
          <p:nvPr/>
        </p:nvSpPr>
        <p:spPr>
          <a:xfrm flipH="false" flipV="false" rot="0">
            <a:off x="11987975" y="1956218"/>
            <a:ext cx="4650680" cy="6857163"/>
          </a:xfrm>
          <a:custGeom>
            <a:avLst/>
            <a:gdLst/>
            <a:ahLst/>
            <a:cxnLst/>
            <a:rect r="r" b="b" t="t" l="l"/>
            <a:pathLst>
              <a:path h="6857163" w="4650680">
                <a:moveTo>
                  <a:pt x="0" y="0"/>
                </a:moveTo>
                <a:lnTo>
                  <a:pt x="4650680" y="0"/>
                </a:lnTo>
                <a:lnTo>
                  <a:pt x="4650680" y="6857163"/>
                </a:lnTo>
                <a:lnTo>
                  <a:pt x="0" y="6857163"/>
                </a:lnTo>
                <a:lnTo>
                  <a:pt x="0" y="0"/>
                </a:lnTo>
                <a:close/>
              </a:path>
            </a:pathLst>
          </a:custGeom>
          <a:blipFill>
            <a:blip r:embed="rId2"/>
            <a:stretch>
              <a:fillRect l="0" t="0" r="0" b="0"/>
            </a:stretch>
          </a:blipFill>
        </p:spPr>
      </p:sp>
      <p:sp>
        <p:nvSpPr>
          <p:cNvPr name="TextBox 7" id="7"/>
          <p:cNvSpPr txBox="true"/>
          <p:nvPr/>
        </p:nvSpPr>
        <p:spPr>
          <a:xfrm rot="0">
            <a:off x="1028700" y="790575"/>
            <a:ext cx="15609955" cy="1152525"/>
          </a:xfrm>
          <a:prstGeom prst="rect">
            <a:avLst/>
          </a:prstGeom>
        </p:spPr>
        <p:txBody>
          <a:bodyPr anchor="t" rtlCol="false" tIns="0" lIns="0" bIns="0" rIns="0">
            <a:spAutoFit/>
          </a:bodyPr>
          <a:lstStyle/>
          <a:p>
            <a:pPr algn="l">
              <a:lnSpc>
                <a:spcPts val="8400"/>
              </a:lnSpc>
            </a:pPr>
            <a:r>
              <a:rPr lang="en-US" sz="6000">
                <a:solidFill>
                  <a:srgbClr val="363371"/>
                </a:solidFill>
                <a:latin typeface="Arial Bold"/>
              </a:rPr>
              <a:t>The Irish soldiers of World War I</a:t>
            </a:r>
          </a:p>
        </p:txBody>
      </p:sp>
      <p:sp>
        <p:nvSpPr>
          <p:cNvPr name="TextBox 8" id="8"/>
          <p:cNvSpPr txBox="true"/>
          <p:nvPr/>
        </p:nvSpPr>
        <p:spPr>
          <a:xfrm rot="0">
            <a:off x="1028700" y="1838325"/>
            <a:ext cx="10654475" cy="5299074"/>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About </a:t>
            </a:r>
            <a:r>
              <a:rPr lang="en-US" sz="2500">
                <a:solidFill>
                  <a:srgbClr val="000000"/>
                </a:solidFill>
                <a:latin typeface="Arial Bold"/>
              </a:rPr>
              <a:t>250,000 Irishmen</a:t>
            </a:r>
            <a:r>
              <a:rPr lang="en-US" sz="2500">
                <a:solidFill>
                  <a:srgbClr val="000000"/>
                </a:solidFill>
                <a:latin typeface="Arial"/>
              </a:rPr>
              <a:t> fought on Britain’s side in World War I. Between </a:t>
            </a:r>
            <a:r>
              <a:rPr lang="en-US" sz="2500">
                <a:solidFill>
                  <a:srgbClr val="000000"/>
                </a:solidFill>
                <a:latin typeface="Arial Bold"/>
              </a:rPr>
              <a:t>30,000</a:t>
            </a:r>
            <a:r>
              <a:rPr lang="en-US" sz="2500">
                <a:solidFill>
                  <a:srgbClr val="000000"/>
                </a:solidFill>
                <a:latin typeface="Arial"/>
              </a:rPr>
              <a:t> and </a:t>
            </a:r>
            <a:r>
              <a:rPr lang="en-US" sz="2500">
                <a:solidFill>
                  <a:srgbClr val="000000"/>
                </a:solidFill>
                <a:latin typeface="Arial Bold"/>
              </a:rPr>
              <a:t>50,000</a:t>
            </a:r>
            <a:r>
              <a:rPr lang="en-US" sz="2500">
                <a:solidFill>
                  <a:srgbClr val="000000"/>
                </a:solidFill>
                <a:latin typeface="Arial"/>
              </a:rPr>
              <a:t> died. </a:t>
            </a:r>
            <a:r>
              <a:rPr lang="en-US" sz="2500">
                <a:solidFill>
                  <a:srgbClr val="000000"/>
                </a:solidFill>
                <a:latin typeface="Arial Bold"/>
              </a:rPr>
              <a:t>Nationalists</a:t>
            </a:r>
            <a:r>
              <a:rPr lang="en-US" sz="2500">
                <a:solidFill>
                  <a:srgbClr val="000000"/>
                </a:solidFill>
                <a:latin typeface="Arial"/>
              </a:rPr>
              <a:t> and </a:t>
            </a:r>
            <a:r>
              <a:rPr lang="en-US" sz="2500">
                <a:solidFill>
                  <a:srgbClr val="000000"/>
                </a:solidFill>
                <a:latin typeface="Arial Bold"/>
              </a:rPr>
              <a:t>Unionists</a:t>
            </a:r>
            <a:r>
              <a:rPr lang="en-US" sz="2500">
                <a:solidFill>
                  <a:srgbClr val="000000"/>
                </a:solidFill>
                <a:latin typeface="Arial"/>
              </a:rPr>
              <a:t> fought on the same side but for different reasons. Many fought in WWI for their political beliefs but also because times were hard at home. The war was a good opportunity to earn money to send home to their families. Many, as young as 15 and 16, joined the war because they seen it as a opportunity to “become a man”. </a:t>
            </a:r>
          </a:p>
          <a:p>
            <a:pPr algn="l">
              <a:lnSpc>
                <a:spcPts val="3500"/>
              </a:lnSpc>
            </a:pPr>
            <a:r>
              <a:rPr lang="en-US" sz="2500">
                <a:solidFill>
                  <a:srgbClr val="000000"/>
                </a:solidFill>
                <a:latin typeface="Arial Bold"/>
              </a:rPr>
              <a:t>Nationalists</a:t>
            </a:r>
            <a:r>
              <a:rPr lang="en-US" sz="2500">
                <a:solidFill>
                  <a:srgbClr val="000000"/>
                </a:solidFill>
                <a:latin typeface="Arial"/>
              </a:rPr>
              <a:t> joined the </a:t>
            </a:r>
            <a:r>
              <a:rPr lang="en-US" sz="2500">
                <a:solidFill>
                  <a:srgbClr val="000000"/>
                </a:solidFill>
                <a:latin typeface="Arial Bold"/>
              </a:rPr>
              <a:t>16th (Irish) Division </a:t>
            </a:r>
            <a:r>
              <a:rPr lang="en-US" sz="2500">
                <a:solidFill>
                  <a:srgbClr val="000000"/>
                </a:solidFill>
                <a:latin typeface="Arial"/>
              </a:rPr>
              <a:t>which contained regiments such as the Irish Guards, the Royal Dublin Fusiliers and the Royal Munster Fusiliers. </a:t>
            </a:r>
            <a:r>
              <a:rPr lang="en-US" sz="2500">
                <a:solidFill>
                  <a:srgbClr val="000000"/>
                </a:solidFill>
                <a:latin typeface="Arial Bold"/>
              </a:rPr>
              <a:t>Unionist</a:t>
            </a:r>
            <a:r>
              <a:rPr lang="en-US" sz="2500">
                <a:solidFill>
                  <a:srgbClr val="000000"/>
                </a:solidFill>
                <a:latin typeface="Arial"/>
              </a:rPr>
              <a:t> joined the </a:t>
            </a:r>
            <a:r>
              <a:rPr lang="en-US" sz="2500">
                <a:solidFill>
                  <a:srgbClr val="000000"/>
                </a:solidFill>
                <a:latin typeface="Arial Bold"/>
              </a:rPr>
              <a:t>36th (Ulster) Division</a:t>
            </a:r>
            <a:r>
              <a:rPr lang="en-US" sz="2500">
                <a:solidFill>
                  <a:srgbClr val="000000"/>
                </a:solidFill>
                <a:latin typeface="Arial"/>
              </a:rPr>
              <a:t>. The Irish soldiers fought in the </a:t>
            </a:r>
            <a:r>
              <a:rPr lang="en-US" sz="2500">
                <a:solidFill>
                  <a:srgbClr val="000000"/>
                </a:solidFill>
                <a:latin typeface="Arial Bold"/>
              </a:rPr>
              <a:t>Battle of the Somme</a:t>
            </a:r>
            <a:r>
              <a:rPr lang="en-US" sz="2500">
                <a:solidFill>
                  <a:srgbClr val="000000"/>
                </a:solidFill>
                <a:latin typeface="Arial"/>
              </a:rPr>
              <a:t> in </a:t>
            </a:r>
            <a:r>
              <a:rPr lang="en-US" sz="2500">
                <a:solidFill>
                  <a:srgbClr val="000000"/>
                </a:solidFill>
                <a:latin typeface="Arial Bold"/>
              </a:rPr>
              <a:t>France</a:t>
            </a:r>
            <a:r>
              <a:rPr lang="en-US" sz="2500">
                <a:solidFill>
                  <a:srgbClr val="000000"/>
                </a:solidFill>
                <a:latin typeface="Arial"/>
              </a:rPr>
              <a:t>, </a:t>
            </a:r>
            <a:r>
              <a:rPr lang="en-US" sz="2500">
                <a:solidFill>
                  <a:srgbClr val="000000"/>
                </a:solidFill>
                <a:latin typeface="Arial Bold"/>
              </a:rPr>
              <a:t>Passchendaele</a:t>
            </a:r>
            <a:r>
              <a:rPr lang="en-US" sz="2500">
                <a:solidFill>
                  <a:srgbClr val="000000"/>
                </a:solidFill>
                <a:latin typeface="Arial"/>
              </a:rPr>
              <a:t> in </a:t>
            </a:r>
            <a:r>
              <a:rPr lang="en-US" sz="2500">
                <a:solidFill>
                  <a:srgbClr val="000000"/>
                </a:solidFill>
                <a:latin typeface="Arial Bold"/>
              </a:rPr>
              <a:t>Belgium</a:t>
            </a:r>
            <a:r>
              <a:rPr lang="en-US" sz="2500">
                <a:solidFill>
                  <a:srgbClr val="000000"/>
                </a:solidFill>
                <a:latin typeface="Arial"/>
              </a:rPr>
              <a:t>, and </a:t>
            </a:r>
            <a:r>
              <a:rPr lang="en-US" sz="2500">
                <a:solidFill>
                  <a:srgbClr val="000000"/>
                </a:solidFill>
                <a:latin typeface="Arial Bold"/>
              </a:rPr>
              <a:t>Gallipoli</a:t>
            </a:r>
            <a:r>
              <a:rPr lang="en-US" sz="2500">
                <a:solidFill>
                  <a:srgbClr val="000000"/>
                </a:solidFill>
                <a:latin typeface="Arial"/>
              </a:rPr>
              <a:t> in </a:t>
            </a:r>
            <a:r>
              <a:rPr lang="en-US" sz="2500">
                <a:solidFill>
                  <a:srgbClr val="000000"/>
                </a:solidFill>
                <a:latin typeface="Arial Bold"/>
              </a:rPr>
              <a:t>Turkey</a:t>
            </a:r>
            <a:r>
              <a:rPr lang="en-US" sz="2500">
                <a:solidFill>
                  <a:srgbClr val="000000"/>
                </a:solidFill>
                <a:latin typeface="Arial"/>
              </a:rPr>
              <a:t>. </a:t>
            </a:r>
          </a:p>
        </p:txBody>
      </p:sp>
      <p:sp>
        <p:nvSpPr>
          <p:cNvPr name="TextBox 9" id="9"/>
          <p:cNvSpPr txBox="true"/>
          <p:nvPr/>
        </p:nvSpPr>
        <p:spPr>
          <a:xfrm rot="5400000">
            <a:off x="12492672" y="4908550"/>
            <a:ext cx="10287000" cy="469900"/>
          </a:xfrm>
          <a:prstGeom prst="rect">
            <a:avLst/>
          </a:prstGeom>
        </p:spPr>
        <p:txBody>
          <a:bodyPr anchor="t" rtlCol="false" tIns="0" lIns="0" bIns="0" rIns="0">
            <a:spAutoFit/>
          </a:bodyPr>
          <a:lstStyle/>
          <a:p>
            <a:pPr algn="ctr">
              <a:lnSpc>
                <a:spcPts val="3499"/>
              </a:lnSpc>
            </a:pPr>
            <a:r>
              <a:rPr lang="en-US" sz="2499">
                <a:solidFill>
                  <a:srgbClr val="FFFFFF"/>
                </a:solidFill>
                <a:latin typeface="Arial Bold"/>
              </a:rPr>
              <a:t>Chapter Nineteen: The Rise of Nationalism and Unionism in Ireland</a:t>
            </a:r>
          </a:p>
        </p:txBody>
      </p:sp>
      <p:grpSp>
        <p:nvGrpSpPr>
          <p:cNvPr name="Group 10" id="10"/>
          <p:cNvGrpSpPr/>
          <p:nvPr/>
        </p:nvGrpSpPr>
        <p:grpSpPr>
          <a:xfrm rot="0">
            <a:off x="12988850" y="9725311"/>
            <a:ext cx="3950410" cy="561689"/>
            <a:chOff x="0" y="0"/>
            <a:chExt cx="5267213" cy="748919"/>
          </a:xfrm>
        </p:grpSpPr>
        <p:sp>
          <p:nvSpPr>
            <p:cNvPr name="Freeform 11" id="11"/>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2" id="12"/>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13" id="13"/>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TextBox 14" id="14"/>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Tree>
  </p:cSld>
  <p:clrMapOvr>
    <a:masterClrMapping/>
  </p:clrMapOvr>
</p:sld>
</file>

<file path=ppt/slides/slide3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800100"/>
            <a:ext cx="15609955" cy="1133475"/>
          </a:xfrm>
          <a:prstGeom prst="rect">
            <a:avLst/>
          </a:prstGeom>
        </p:spPr>
        <p:txBody>
          <a:bodyPr anchor="t" rtlCol="false" tIns="0" lIns="0" bIns="0" rIns="0">
            <a:spAutoFit/>
          </a:bodyPr>
          <a:lstStyle/>
          <a:p>
            <a:pPr algn="l">
              <a:lnSpc>
                <a:spcPts val="8399"/>
              </a:lnSpc>
            </a:pPr>
            <a:r>
              <a:rPr lang="en-US" sz="5999">
                <a:solidFill>
                  <a:srgbClr val="363371"/>
                </a:solidFill>
                <a:latin typeface="Arial Bold"/>
              </a:rPr>
              <a:t>Checkpoint pg. 208 (Artefact, 2nd Edition)</a:t>
            </a:r>
          </a:p>
        </p:txBody>
      </p:sp>
      <p:sp>
        <p:nvSpPr>
          <p:cNvPr name="TextBox 7" id="7"/>
          <p:cNvSpPr txBox="true"/>
          <p:nvPr/>
        </p:nvSpPr>
        <p:spPr>
          <a:xfrm rot="0">
            <a:off x="1028700" y="2149474"/>
            <a:ext cx="15609955" cy="2222500"/>
          </a:xfrm>
          <a:prstGeom prst="rect">
            <a:avLst/>
          </a:prstGeom>
        </p:spPr>
        <p:txBody>
          <a:bodyPr anchor="t" rtlCol="false" tIns="0" lIns="0" bIns="0" rIns="0">
            <a:spAutoFit/>
          </a:bodyPr>
          <a:lstStyle/>
          <a:p>
            <a:pPr algn="l" marL="539749" indent="-269875" lvl="1">
              <a:lnSpc>
                <a:spcPts val="3499"/>
              </a:lnSpc>
              <a:buAutoNum type="arabicPeriod" startAt="1"/>
            </a:pPr>
            <a:r>
              <a:rPr lang="en-US" sz="2499">
                <a:solidFill>
                  <a:srgbClr val="0DA33B"/>
                </a:solidFill>
                <a:latin typeface="Arial"/>
              </a:rPr>
              <a:t>Why did (a) Unionist and (b) nationalist leaders encourage their supporters to fight in World War I?</a:t>
            </a:r>
          </a:p>
          <a:p>
            <a:pPr algn="l" marL="539749" indent="-269875" lvl="1">
              <a:lnSpc>
                <a:spcPts val="3499"/>
              </a:lnSpc>
              <a:buAutoNum type="arabicPeriod" startAt="1"/>
            </a:pPr>
            <a:r>
              <a:rPr lang="en-US" sz="2499">
                <a:solidFill>
                  <a:srgbClr val="0DA33B"/>
                </a:solidFill>
                <a:latin typeface="Arial"/>
              </a:rPr>
              <a:t>Why did the IVF split?</a:t>
            </a:r>
          </a:p>
          <a:p>
            <a:pPr algn="l" marL="539749" indent="-269875" lvl="1">
              <a:lnSpc>
                <a:spcPts val="3499"/>
              </a:lnSpc>
              <a:buAutoNum type="arabicPeriod" startAt="1"/>
            </a:pPr>
            <a:r>
              <a:rPr lang="en-US" sz="2499">
                <a:solidFill>
                  <a:srgbClr val="0DA33B"/>
                </a:solidFill>
                <a:latin typeface="Arial"/>
              </a:rPr>
              <a:t>What groups did it split into and what was the difference between them?</a:t>
            </a:r>
          </a:p>
          <a:p>
            <a:pPr algn="l" marL="539749" indent="-269875" lvl="1">
              <a:lnSpc>
                <a:spcPts val="3499"/>
              </a:lnSpc>
              <a:buAutoNum type="arabicPeriod" startAt="1"/>
            </a:pPr>
            <a:r>
              <a:rPr lang="en-US" sz="2499">
                <a:solidFill>
                  <a:srgbClr val="0DA33B"/>
                </a:solidFill>
                <a:latin typeface="Arial"/>
              </a:rPr>
              <a:t>How many Irishmen fought in World War I?</a:t>
            </a:r>
          </a:p>
          <a:p>
            <a:pPr algn="l" marL="539749" indent="-269875" lvl="1">
              <a:lnSpc>
                <a:spcPts val="3499"/>
              </a:lnSpc>
              <a:buAutoNum type="arabicPeriod" startAt="1"/>
            </a:pPr>
            <a:r>
              <a:rPr lang="en-US" sz="2499">
                <a:solidFill>
                  <a:srgbClr val="0DA33B"/>
                </a:solidFill>
                <a:latin typeface="Arial"/>
              </a:rPr>
              <a:t>Why did so many enlist to fight?</a:t>
            </a:r>
          </a:p>
        </p:txBody>
      </p:sp>
      <p:sp>
        <p:nvSpPr>
          <p:cNvPr name="TextBox 8" id="8"/>
          <p:cNvSpPr txBox="true"/>
          <p:nvPr/>
        </p:nvSpPr>
        <p:spPr>
          <a:xfrm rot="5400000">
            <a:off x="12492672" y="4908550"/>
            <a:ext cx="10287000" cy="469900"/>
          </a:xfrm>
          <a:prstGeom prst="rect">
            <a:avLst/>
          </a:prstGeom>
        </p:spPr>
        <p:txBody>
          <a:bodyPr anchor="t" rtlCol="false" tIns="0" lIns="0" bIns="0" rIns="0">
            <a:spAutoFit/>
          </a:bodyPr>
          <a:lstStyle/>
          <a:p>
            <a:pPr algn="ctr">
              <a:lnSpc>
                <a:spcPts val="3499"/>
              </a:lnSpc>
            </a:pPr>
            <a:r>
              <a:rPr lang="en-US" sz="2499">
                <a:solidFill>
                  <a:srgbClr val="FFFFFF"/>
                </a:solidFill>
                <a:latin typeface="Arial Bold"/>
              </a:rPr>
              <a:t>Chapter Nineteen: The Rise of Nationalism and Unionism in Ireland</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TextBox 13" id="13"/>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Tree>
  </p:cSld>
  <p:clrMapOvr>
    <a:masterClrMapping/>
  </p:clrMapOvr>
</p:sld>
</file>

<file path=ppt/slides/slide3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123825"/>
            <a:ext cx="15609955" cy="1152525"/>
          </a:xfrm>
          <a:prstGeom prst="rect">
            <a:avLst/>
          </a:prstGeom>
        </p:spPr>
        <p:txBody>
          <a:bodyPr anchor="t" rtlCol="false" tIns="0" lIns="0" bIns="0" rIns="0">
            <a:spAutoFit/>
          </a:bodyPr>
          <a:lstStyle/>
          <a:p>
            <a:pPr algn="l">
              <a:lnSpc>
                <a:spcPts val="8400"/>
              </a:lnSpc>
            </a:pPr>
            <a:r>
              <a:rPr lang="en-US" sz="6000">
                <a:solidFill>
                  <a:srgbClr val="363371"/>
                </a:solidFill>
                <a:latin typeface="Arial Bold"/>
              </a:rPr>
              <a:t>Green Fields of France - The High Kings</a:t>
            </a:r>
          </a:p>
        </p:txBody>
      </p:sp>
      <p:sp>
        <p:nvSpPr>
          <p:cNvPr name="TextBox 7" id="7"/>
          <p:cNvSpPr txBox="true"/>
          <p:nvPr/>
        </p:nvSpPr>
        <p:spPr>
          <a:xfrm rot="0">
            <a:off x="1028700" y="1058968"/>
            <a:ext cx="5138255" cy="7888605"/>
          </a:xfrm>
          <a:prstGeom prst="rect">
            <a:avLst/>
          </a:prstGeom>
        </p:spPr>
        <p:txBody>
          <a:bodyPr anchor="t" rtlCol="false" tIns="0" lIns="0" bIns="0" rIns="0">
            <a:spAutoFit/>
          </a:bodyPr>
          <a:lstStyle/>
          <a:p>
            <a:pPr algn="l">
              <a:lnSpc>
                <a:spcPts val="2520"/>
              </a:lnSpc>
            </a:pPr>
            <a:r>
              <a:rPr lang="en-US" sz="1800">
                <a:solidFill>
                  <a:srgbClr val="5B55C8"/>
                </a:solidFill>
                <a:latin typeface="Arial"/>
              </a:rPr>
              <a:t>Well how do you do, young Willie McBride</a:t>
            </a:r>
          </a:p>
          <a:p>
            <a:pPr algn="l">
              <a:lnSpc>
                <a:spcPts val="2520"/>
              </a:lnSpc>
            </a:pPr>
            <a:r>
              <a:rPr lang="en-US" sz="1800">
                <a:solidFill>
                  <a:srgbClr val="5B55C8"/>
                </a:solidFill>
                <a:latin typeface="Arial"/>
              </a:rPr>
              <a:t>Do you mind if I sit here down by your graveside?</a:t>
            </a:r>
          </a:p>
          <a:p>
            <a:pPr algn="l">
              <a:lnSpc>
                <a:spcPts val="2520"/>
              </a:lnSpc>
            </a:pPr>
            <a:r>
              <a:rPr lang="en-US" sz="1800">
                <a:solidFill>
                  <a:srgbClr val="5B55C8"/>
                </a:solidFill>
                <a:latin typeface="Arial"/>
              </a:rPr>
              <a:t>And rest for a while 'neath the warm summer sun</a:t>
            </a:r>
          </a:p>
          <a:p>
            <a:pPr algn="l">
              <a:lnSpc>
                <a:spcPts val="2520"/>
              </a:lnSpc>
            </a:pPr>
            <a:r>
              <a:rPr lang="en-US" sz="1800">
                <a:solidFill>
                  <a:srgbClr val="5B55C8"/>
                </a:solidFill>
                <a:latin typeface="Arial"/>
              </a:rPr>
              <a:t>I've been walking all day and I'm nearly done</a:t>
            </a:r>
          </a:p>
          <a:p>
            <a:pPr algn="l">
              <a:lnSpc>
                <a:spcPts val="2520"/>
              </a:lnSpc>
            </a:pPr>
            <a:r>
              <a:rPr lang="en-US" sz="1800">
                <a:solidFill>
                  <a:srgbClr val="5B55C8"/>
                </a:solidFill>
                <a:latin typeface="Arial"/>
              </a:rPr>
              <a:t>I see by your gravestone, you were only nineteen</a:t>
            </a:r>
          </a:p>
          <a:p>
            <a:pPr algn="l">
              <a:lnSpc>
                <a:spcPts val="2520"/>
              </a:lnSpc>
            </a:pPr>
            <a:r>
              <a:rPr lang="en-US" sz="1800">
                <a:solidFill>
                  <a:srgbClr val="5B55C8"/>
                </a:solidFill>
                <a:latin typeface="Arial"/>
              </a:rPr>
              <a:t>When you joined the great fallen in 1916</a:t>
            </a:r>
            <a:r>
              <a:rPr lang="en-US" sz="1800" u="sng">
                <a:solidFill>
                  <a:srgbClr val="5B55C8"/>
                </a:solidFill>
                <a:latin typeface="Arial"/>
                <a:hlinkClick r:id="rId2" tooltip="https://genius.com/19096952/The-fureys-green-fields-of-france/"/>
              </a:rPr>
              <a:t>.</a:t>
            </a:r>
          </a:p>
          <a:p>
            <a:pPr algn="l">
              <a:lnSpc>
                <a:spcPts val="2520"/>
              </a:lnSpc>
            </a:pPr>
            <a:r>
              <a:rPr lang="en-US" sz="1800">
                <a:solidFill>
                  <a:srgbClr val="5B55C8"/>
                </a:solidFill>
                <a:latin typeface="Arial"/>
              </a:rPr>
              <a:t>I hope you died well and I hope you died clean</a:t>
            </a:r>
          </a:p>
          <a:p>
            <a:pPr algn="l">
              <a:lnSpc>
                <a:spcPts val="2520"/>
              </a:lnSpc>
            </a:pPr>
            <a:r>
              <a:rPr lang="en-US" sz="1800">
                <a:solidFill>
                  <a:srgbClr val="5B55C8"/>
                </a:solidFill>
                <a:latin typeface="Arial"/>
              </a:rPr>
              <a:t>Or young Willie McBride, was it slow and obscene?</a:t>
            </a:r>
          </a:p>
          <a:p>
            <a:pPr algn="l">
              <a:lnSpc>
                <a:spcPts val="2520"/>
              </a:lnSpc>
            </a:pPr>
          </a:p>
          <a:p>
            <a:pPr algn="l">
              <a:lnSpc>
                <a:spcPts val="2520"/>
              </a:lnSpc>
            </a:pPr>
            <a:r>
              <a:rPr lang="en-US" sz="1800">
                <a:solidFill>
                  <a:srgbClr val="5B55C8"/>
                </a:solidFill>
                <a:latin typeface="Arial"/>
              </a:rPr>
              <a:t>Did they beat the drum slowly, did they play the fife lowly?</a:t>
            </a:r>
          </a:p>
          <a:p>
            <a:pPr algn="l">
              <a:lnSpc>
                <a:spcPts val="2520"/>
              </a:lnSpc>
            </a:pPr>
            <a:r>
              <a:rPr lang="en-US" sz="1800">
                <a:solidFill>
                  <a:srgbClr val="5B55C8"/>
                </a:solidFill>
                <a:latin typeface="Arial"/>
              </a:rPr>
              <a:t>Did they sound the death march as they lowered you down?</a:t>
            </a:r>
          </a:p>
          <a:p>
            <a:pPr algn="l">
              <a:lnSpc>
                <a:spcPts val="2520"/>
              </a:lnSpc>
            </a:pPr>
            <a:r>
              <a:rPr lang="en-US" sz="1800">
                <a:solidFill>
                  <a:srgbClr val="5B55C8"/>
                </a:solidFill>
                <a:latin typeface="Arial"/>
              </a:rPr>
              <a:t>And did the band play the Last Post and Chorus?</a:t>
            </a:r>
          </a:p>
          <a:p>
            <a:pPr algn="l">
              <a:lnSpc>
                <a:spcPts val="2520"/>
              </a:lnSpc>
            </a:pPr>
            <a:r>
              <a:rPr lang="en-US" sz="1800">
                <a:solidFill>
                  <a:srgbClr val="5B55C8"/>
                </a:solidFill>
                <a:latin typeface="Arial"/>
              </a:rPr>
              <a:t>Did the pipes play 'The Flowers of the Forest'?</a:t>
            </a:r>
          </a:p>
          <a:p>
            <a:pPr algn="l">
              <a:lnSpc>
                <a:spcPts val="2520"/>
              </a:lnSpc>
            </a:pPr>
          </a:p>
          <a:p>
            <a:pPr algn="l">
              <a:lnSpc>
                <a:spcPts val="2520"/>
              </a:lnSpc>
            </a:pPr>
            <a:r>
              <a:rPr lang="en-US" sz="1800">
                <a:solidFill>
                  <a:srgbClr val="5B55C8"/>
                </a:solidFill>
                <a:latin typeface="Arial"/>
              </a:rPr>
              <a:t>Did you leave 'ere a wife or a sweetheart behind?</a:t>
            </a:r>
          </a:p>
          <a:p>
            <a:pPr algn="l">
              <a:lnSpc>
                <a:spcPts val="2520"/>
              </a:lnSpc>
            </a:pPr>
            <a:r>
              <a:rPr lang="en-US" sz="1800">
                <a:solidFill>
                  <a:srgbClr val="5B55C8"/>
                </a:solidFill>
                <a:latin typeface="Arial"/>
              </a:rPr>
              <a:t>In some faithful heart is your memory enshrined?</a:t>
            </a:r>
          </a:p>
          <a:p>
            <a:pPr algn="l">
              <a:lnSpc>
                <a:spcPts val="2520"/>
              </a:lnSpc>
            </a:pPr>
            <a:r>
              <a:rPr lang="en-US" sz="1800">
                <a:solidFill>
                  <a:srgbClr val="5B55C8"/>
                </a:solidFill>
                <a:latin typeface="Arial"/>
              </a:rPr>
              <a:t>Although you died back in 1916</a:t>
            </a:r>
          </a:p>
          <a:p>
            <a:pPr algn="l">
              <a:lnSpc>
                <a:spcPts val="2520"/>
              </a:lnSpc>
            </a:pPr>
            <a:r>
              <a:rPr lang="en-US" sz="1800">
                <a:solidFill>
                  <a:srgbClr val="5B55C8"/>
                </a:solidFill>
                <a:latin typeface="Arial"/>
              </a:rPr>
              <a:t>In that faithful heart are you forever nineteen?</a:t>
            </a:r>
          </a:p>
          <a:p>
            <a:pPr algn="l">
              <a:lnSpc>
                <a:spcPts val="2520"/>
              </a:lnSpc>
            </a:pPr>
            <a:r>
              <a:rPr lang="en-US" sz="1800">
                <a:solidFill>
                  <a:srgbClr val="5B55C8"/>
                </a:solidFill>
                <a:latin typeface="Arial"/>
              </a:rPr>
              <a:t>Or are you a stranger without even a name</a:t>
            </a:r>
          </a:p>
          <a:p>
            <a:pPr algn="l">
              <a:lnSpc>
                <a:spcPts val="2520"/>
              </a:lnSpc>
            </a:pPr>
            <a:r>
              <a:rPr lang="en-US" sz="1800">
                <a:solidFill>
                  <a:srgbClr val="5B55C8"/>
                </a:solidFill>
                <a:latin typeface="Arial"/>
              </a:rPr>
              <a:t>Enclosed in forever, behind a glass frame?</a:t>
            </a:r>
          </a:p>
          <a:p>
            <a:pPr algn="l">
              <a:lnSpc>
                <a:spcPts val="2520"/>
              </a:lnSpc>
            </a:pPr>
            <a:r>
              <a:rPr lang="en-US" sz="1800">
                <a:solidFill>
                  <a:srgbClr val="5B55C8"/>
                </a:solidFill>
                <a:latin typeface="Arial"/>
              </a:rPr>
              <a:t>In an old photograph, torn, battered and stained</a:t>
            </a:r>
          </a:p>
          <a:p>
            <a:pPr algn="l">
              <a:lnSpc>
                <a:spcPts val="2520"/>
              </a:lnSpc>
            </a:pPr>
            <a:r>
              <a:rPr lang="en-US" sz="1800">
                <a:solidFill>
                  <a:srgbClr val="5B55C8"/>
                </a:solidFill>
                <a:latin typeface="Arial"/>
              </a:rPr>
              <a:t>And faded to yellow in a brown leather frame</a:t>
            </a:r>
          </a:p>
        </p:txBody>
      </p:sp>
      <p:sp>
        <p:nvSpPr>
          <p:cNvPr name="TextBox 8" id="8"/>
          <p:cNvSpPr txBox="true"/>
          <p:nvPr/>
        </p:nvSpPr>
        <p:spPr>
          <a:xfrm rot="0">
            <a:off x="6166955" y="1058968"/>
            <a:ext cx="5138255" cy="8831579"/>
          </a:xfrm>
          <a:prstGeom prst="rect">
            <a:avLst/>
          </a:prstGeom>
        </p:spPr>
        <p:txBody>
          <a:bodyPr anchor="t" rtlCol="false" tIns="0" lIns="0" bIns="0" rIns="0">
            <a:spAutoFit/>
          </a:bodyPr>
          <a:lstStyle/>
          <a:p>
            <a:pPr algn="l">
              <a:lnSpc>
                <a:spcPts val="2520"/>
              </a:lnSpc>
            </a:pPr>
            <a:r>
              <a:rPr lang="en-US" sz="1800">
                <a:solidFill>
                  <a:srgbClr val="7851CB"/>
                </a:solidFill>
                <a:latin typeface="Arial"/>
              </a:rPr>
              <a:t>Did they beat the drum slowly, did they play the fife lowly?</a:t>
            </a:r>
          </a:p>
          <a:p>
            <a:pPr algn="l">
              <a:lnSpc>
                <a:spcPts val="2520"/>
              </a:lnSpc>
            </a:pPr>
            <a:r>
              <a:rPr lang="en-US" sz="1800">
                <a:solidFill>
                  <a:srgbClr val="7851CB"/>
                </a:solidFill>
                <a:latin typeface="Arial"/>
              </a:rPr>
              <a:t>Did they sound the death march as they lowered you down?</a:t>
            </a:r>
          </a:p>
          <a:p>
            <a:pPr algn="l">
              <a:lnSpc>
                <a:spcPts val="2520"/>
              </a:lnSpc>
            </a:pPr>
            <a:r>
              <a:rPr lang="en-US" sz="1800">
                <a:solidFill>
                  <a:srgbClr val="7851CB"/>
                </a:solidFill>
                <a:latin typeface="Arial"/>
              </a:rPr>
              <a:t>Did the band play the Last Post and Chorus?</a:t>
            </a:r>
          </a:p>
          <a:p>
            <a:pPr algn="l">
              <a:lnSpc>
                <a:spcPts val="2520"/>
              </a:lnSpc>
            </a:pPr>
            <a:r>
              <a:rPr lang="en-US" sz="1800">
                <a:solidFill>
                  <a:srgbClr val="7851CB"/>
                </a:solidFill>
                <a:latin typeface="Arial"/>
              </a:rPr>
              <a:t>And did the pipes play 'The Flowers of the Forest'?</a:t>
            </a:r>
          </a:p>
          <a:p>
            <a:pPr algn="l">
              <a:lnSpc>
                <a:spcPts val="2520"/>
              </a:lnSpc>
            </a:pPr>
          </a:p>
          <a:p>
            <a:pPr algn="l">
              <a:lnSpc>
                <a:spcPts val="2520"/>
              </a:lnSpc>
            </a:pPr>
            <a:r>
              <a:rPr lang="en-US" sz="1800">
                <a:solidFill>
                  <a:srgbClr val="7851CB"/>
                </a:solidFill>
                <a:latin typeface="Arial"/>
              </a:rPr>
              <a:t>The sun, now it shines on the green fields of France</a:t>
            </a:r>
          </a:p>
          <a:p>
            <a:pPr algn="l">
              <a:lnSpc>
                <a:spcPts val="2520"/>
              </a:lnSpc>
            </a:pPr>
            <a:r>
              <a:rPr lang="en-US" sz="1800">
                <a:solidFill>
                  <a:srgbClr val="7851CB"/>
                </a:solidFill>
                <a:latin typeface="Arial"/>
              </a:rPr>
              <a:t>There's a warm summer breeze; it makes the red poppies dance</a:t>
            </a:r>
          </a:p>
          <a:p>
            <a:pPr algn="l">
              <a:lnSpc>
                <a:spcPts val="2520"/>
              </a:lnSpc>
            </a:pPr>
            <a:r>
              <a:rPr lang="en-US" sz="1800">
                <a:solidFill>
                  <a:srgbClr val="7851CB"/>
                </a:solidFill>
                <a:latin typeface="Arial"/>
              </a:rPr>
              <a:t>And look how the sun shines from under the clouds</a:t>
            </a:r>
          </a:p>
          <a:p>
            <a:pPr algn="l">
              <a:lnSpc>
                <a:spcPts val="2520"/>
              </a:lnSpc>
            </a:pPr>
            <a:r>
              <a:rPr lang="en-US" sz="1800">
                <a:solidFill>
                  <a:srgbClr val="7851CB"/>
                </a:solidFill>
                <a:latin typeface="Arial"/>
              </a:rPr>
              <a:t>There's no gas, no barbed wire, there's no gun firing now</a:t>
            </a:r>
          </a:p>
          <a:p>
            <a:pPr algn="l">
              <a:lnSpc>
                <a:spcPts val="2520"/>
              </a:lnSpc>
            </a:pPr>
            <a:r>
              <a:rPr lang="en-US" sz="1800">
                <a:solidFill>
                  <a:srgbClr val="7851CB"/>
                </a:solidFill>
                <a:latin typeface="Arial"/>
              </a:rPr>
              <a:t>But here in this graveyard, it's still no man's land</a:t>
            </a:r>
          </a:p>
          <a:p>
            <a:pPr algn="l">
              <a:lnSpc>
                <a:spcPts val="2520"/>
              </a:lnSpc>
            </a:pPr>
            <a:r>
              <a:rPr lang="en-US" sz="1800">
                <a:solidFill>
                  <a:srgbClr val="7851CB"/>
                </a:solidFill>
                <a:latin typeface="Arial"/>
              </a:rPr>
              <a:t>The countless white crosses stand mute in the sand</a:t>
            </a:r>
          </a:p>
          <a:p>
            <a:pPr algn="l">
              <a:lnSpc>
                <a:spcPts val="2520"/>
              </a:lnSpc>
            </a:pPr>
            <a:r>
              <a:rPr lang="en-US" sz="1800">
                <a:solidFill>
                  <a:srgbClr val="7851CB"/>
                </a:solidFill>
                <a:latin typeface="Arial"/>
              </a:rPr>
              <a:t>To man's blind indifference to his fellow man</a:t>
            </a:r>
          </a:p>
          <a:p>
            <a:pPr algn="l">
              <a:lnSpc>
                <a:spcPts val="2520"/>
              </a:lnSpc>
            </a:pPr>
            <a:r>
              <a:rPr lang="en-US" sz="1800">
                <a:solidFill>
                  <a:srgbClr val="7851CB"/>
                </a:solidFill>
                <a:latin typeface="Arial"/>
              </a:rPr>
              <a:t>To a whole generation that were butchered and damned</a:t>
            </a:r>
          </a:p>
          <a:p>
            <a:pPr algn="l">
              <a:lnSpc>
                <a:spcPts val="2520"/>
              </a:lnSpc>
            </a:pPr>
          </a:p>
          <a:p>
            <a:pPr algn="l">
              <a:lnSpc>
                <a:spcPts val="2520"/>
              </a:lnSpc>
            </a:pPr>
            <a:r>
              <a:rPr lang="en-US" sz="1800">
                <a:solidFill>
                  <a:srgbClr val="7851CB"/>
                </a:solidFill>
                <a:latin typeface="Arial"/>
              </a:rPr>
              <a:t>Did they beat the drum slowly, did they play the fife lowly?</a:t>
            </a:r>
          </a:p>
          <a:p>
            <a:pPr algn="l">
              <a:lnSpc>
                <a:spcPts val="2520"/>
              </a:lnSpc>
            </a:pPr>
            <a:r>
              <a:rPr lang="en-US" sz="1800">
                <a:solidFill>
                  <a:srgbClr val="7851CB"/>
                </a:solidFill>
                <a:latin typeface="Arial"/>
              </a:rPr>
              <a:t>Did they sound the death march as they lowered you down?</a:t>
            </a:r>
          </a:p>
          <a:p>
            <a:pPr algn="l">
              <a:lnSpc>
                <a:spcPts val="2520"/>
              </a:lnSpc>
            </a:pPr>
            <a:r>
              <a:rPr lang="en-US" sz="1800">
                <a:solidFill>
                  <a:srgbClr val="7851CB"/>
                </a:solidFill>
                <a:latin typeface="Arial"/>
              </a:rPr>
              <a:t>And did the band play the Last Post and Chorus?</a:t>
            </a:r>
          </a:p>
          <a:p>
            <a:pPr algn="l">
              <a:lnSpc>
                <a:spcPts val="2520"/>
              </a:lnSpc>
            </a:pPr>
            <a:r>
              <a:rPr lang="en-US" sz="1800">
                <a:solidFill>
                  <a:srgbClr val="7851CB"/>
                </a:solidFill>
                <a:latin typeface="Arial"/>
              </a:rPr>
              <a:t>Did the pipes play 'The Flowers of the Forest'?</a:t>
            </a:r>
          </a:p>
        </p:txBody>
      </p:sp>
      <p:sp>
        <p:nvSpPr>
          <p:cNvPr name="TextBox 9" id="9"/>
          <p:cNvSpPr txBox="true"/>
          <p:nvPr/>
        </p:nvSpPr>
        <p:spPr>
          <a:xfrm rot="0">
            <a:off x="11305209" y="1058968"/>
            <a:ext cx="5138255" cy="7259955"/>
          </a:xfrm>
          <a:prstGeom prst="rect">
            <a:avLst/>
          </a:prstGeom>
        </p:spPr>
        <p:txBody>
          <a:bodyPr anchor="t" rtlCol="false" tIns="0" lIns="0" bIns="0" rIns="0">
            <a:spAutoFit/>
          </a:bodyPr>
          <a:lstStyle/>
          <a:p>
            <a:pPr algn="l">
              <a:lnSpc>
                <a:spcPts val="2520"/>
              </a:lnSpc>
            </a:pPr>
            <a:r>
              <a:rPr lang="en-US" sz="1800">
                <a:solidFill>
                  <a:srgbClr val="7D14CF"/>
                </a:solidFill>
                <a:latin typeface="Arial"/>
              </a:rPr>
              <a:t>Ah, young Willie McBride, I can't help wonder why:</a:t>
            </a:r>
          </a:p>
          <a:p>
            <a:pPr algn="l">
              <a:lnSpc>
                <a:spcPts val="2520"/>
              </a:lnSpc>
            </a:pPr>
            <a:r>
              <a:rPr lang="en-US" sz="1800">
                <a:solidFill>
                  <a:srgbClr val="7D14CF"/>
                </a:solidFill>
                <a:latin typeface="Arial"/>
              </a:rPr>
              <a:t>Do those that lie here know, why did they die?</a:t>
            </a:r>
          </a:p>
          <a:p>
            <a:pPr algn="l">
              <a:lnSpc>
                <a:spcPts val="2520"/>
              </a:lnSpc>
            </a:pPr>
            <a:r>
              <a:rPr lang="en-US" sz="1800">
                <a:solidFill>
                  <a:srgbClr val="7D14CF"/>
                </a:solidFill>
                <a:latin typeface="Arial"/>
              </a:rPr>
              <a:t>And did they believe when they answered the call</a:t>
            </a:r>
          </a:p>
          <a:p>
            <a:pPr algn="l">
              <a:lnSpc>
                <a:spcPts val="2520"/>
              </a:lnSpc>
            </a:pPr>
            <a:r>
              <a:rPr lang="en-US" sz="1800">
                <a:solidFill>
                  <a:srgbClr val="7D14CF"/>
                </a:solidFill>
                <a:latin typeface="Arial"/>
              </a:rPr>
              <a:t>Did they really believe that this war would end wars?</a:t>
            </a:r>
          </a:p>
          <a:p>
            <a:pPr algn="l">
              <a:lnSpc>
                <a:spcPts val="2520"/>
              </a:lnSpc>
            </a:pPr>
            <a:r>
              <a:rPr lang="en-US" sz="1800">
                <a:solidFill>
                  <a:srgbClr val="7D14CF"/>
                </a:solidFill>
                <a:latin typeface="Arial"/>
              </a:rPr>
              <a:t>Well, the sorrow, the suffering, the glory, the pain</a:t>
            </a:r>
          </a:p>
          <a:p>
            <a:pPr algn="l">
              <a:lnSpc>
                <a:spcPts val="2520"/>
              </a:lnSpc>
            </a:pPr>
            <a:r>
              <a:rPr lang="en-US" sz="1800">
                <a:solidFill>
                  <a:srgbClr val="7D14CF"/>
                </a:solidFill>
                <a:latin typeface="Arial"/>
              </a:rPr>
              <a:t>The killing and dying were all done in vain</a:t>
            </a:r>
          </a:p>
          <a:p>
            <a:pPr algn="l">
              <a:lnSpc>
                <a:spcPts val="2520"/>
              </a:lnSpc>
            </a:pPr>
            <a:r>
              <a:rPr lang="en-US" sz="1800">
                <a:solidFill>
                  <a:srgbClr val="7D14CF"/>
                </a:solidFill>
                <a:latin typeface="Arial"/>
              </a:rPr>
              <a:t>For young Willie McBride, it all happened again</a:t>
            </a:r>
          </a:p>
          <a:p>
            <a:pPr algn="l">
              <a:lnSpc>
                <a:spcPts val="2520"/>
              </a:lnSpc>
            </a:pPr>
            <a:r>
              <a:rPr lang="en-US" sz="1800">
                <a:solidFill>
                  <a:srgbClr val="7D14CF"/>
                </a:solidFill>
                <a:latin typeface="Arial"/>
              </a:rPr>
              <a:t>And again and again and again and again</a:t>
            </a:r>
          </a:p>
          <a:p>
            <a:pPr algn="l">
              <a:lnSpc>
                <a:spcPts val="2520"/>
              </a:lnSpc>
            </a:pPr>
          </a:p>
          <a:p>
            <a:pPr algn="l">
              <a:lnSpc>
                <a:spcPts val="2520"/>
              </a:lnSpc>
            </a:pPr>
            <a:r>
              <a:rPr lang="en-US" sz="1800">
                <a:solidFill>
                  <a:srgbClr val="7D14CF"/>
                </a:solidFill>
                <a:latin typeface="Arial"/>
              </a:rPr>
              <a:t>Did they beat the drum slowly, did they play the fife lowly?</a:t>
            </a:r>
          </a:p>
          <a:p>
            <a:pPr algn="l">
              <a:lnSpc>
                <a:spcPts val="2520"/>
              </a:lnSpc>
            </a:pPr>
            <a:r>
              <a:rPr lang="en-US" sz="1800">
                <a:solidFill>
                  <a:srgbClr val="7D14CF"/>
                </a:solidFill>
                <a:latin typeface="Arial"/>
              </a:rPr>
              <a:t>Did they sound the death march as they lowered you down?</a:t>
            </a:r>
          </a:p>
          <a:p>
            <a:pPr algn="l">
              <a:lnSpc>
                <a:spcPts val="2520"/>
              </a:lnSpc>
            </a:pPr>
            <a:r>
              <a:rPr lang="en-US" sz="1800">
                <a:solidFill>
                  <a:srgbClr val="7D14CF"/>
                </a:solidFill>
                <a:latin typeface="Arial"/>
              </a:rPr>
              <a:t>And did the band play the Last Post and Chorus?</a:t>
            </a:r>
          </a:p>
          <a:p>
            <a:pPr algn="l">
              <a:lnSpc>
                <a:spcPts val="2520"/>
              </a:lnSpc>
            </a:pPr>
            <a:r>
              <a:rPr lang="en-US" sz="1800">
                <a:solidFill>
                  <a:srgbClr val="7D14CF"/>
                </a:solidFill>
                <a:latin typeface="Arial"/>
              </a:rPr>
              <a:t>Did the pipes play 'The Flowers of the Forest'?</a:t>
            </a:r>
          </a:p>
          <a:p>
            <a:pPr algn="l">
              <a:lnSpc>
                <a:spcPts val="2520"/>
              </a:lnSpc>
            </a:pPr>
          </a:p>
          <a:p>
            <a:pPr algn="l">
              <a:lnSpc>
                <a:spcPts val="2520"/>
              </a:lnSpc>
            </a:pPr>
            <a:r>
              <a:rPr lang="en-US" sz="1800">
                <a:solidFill>
                  <a:srgbClr val="7D14CF"/>
                </a:solidFill>
                <a:latin typeface="Arial"/>
              </a:rPr>
              <a:t>Did they beat the drum slowly, did they play the fife lowly?</a:t>
            </a:r>
          </a:p>
          <a:p>
            <a:pPr algn="l">
              <a:lnSpc>
                <a:spcPts val="2520"/>
              </a:lnSpc>
            </a:pPr>
            <a:r>
              <a:rPr lang="en-US" sz="1800">
                <a:solidFill>
                  <a:srgbClr val="7D14CF"/>
                </a:solidFill>
                <a:latin typeface="Arial"/>
              </a:rPr>
              <a:t>Did they sound the death march as they lowered you down?</a:t>
            </a:r>
          </a:p>
          <a:p>
            <a:pPr algn="l">
              <a:lnSpc>
                <a:spcPts val="2520"/>
              </a:lnSpc>
            </a:pPr>
            <a:r>
              <a:rPr lang="en-US" sz="1800">
                <a:solidFill>
                  <a:srgbClr val="7D14CF"/>
                </a:solidFill>
                <a:latin typeface="Arial"/>
              </a:rPr>
              <a:t>Did the band play the Last Post and Chorus?</a:t>
            </a:r>
          </a:p>
          <a:p>
            <a:pPr algn="l">
              <a:lnSpc>
                <a:spcPts val="2520"/>
              </a:lnSpc>
            </a:pPr>
            <a:r>
              <a:rPr lang="en-US" sz="1800">
                <a:solidFill>
                  <a:srgbClr val="7D14CF"/>
                </a:solidFill>
                <a:latin typeface="Arial"/>
              </a:rPr>
              <a:t>And did the pipes play 'The Flowers of the Forest'?</a:t>
            </a:r>
          </a:p>
        </p:txBody>
      </p:sp>
      <p:grpSp>
        <p:nvGrpSpPr>
          <p:cNvPr name="Group 10" id="10"/>
          <p:cNvGrpSpPr/>
          <p:nvPr/>
        </p:nvGrpSpPr>
        <p:grpSpPr>
          <a:xfrm rot="0">
            <a:off x="12988850" y="9725311"/>
            <a:ext cx="3950410" cy="561689"/>
            <a:chOff x="0" y="0"/>
            <a:chExt cx="5267213" cy="748919"/>
          </a:xfrm>
        </p:grpSpPr>
        <p:sp>
          <p:nvSpPr>
            <p:cNvPr name="Freeform 11" id="11"/>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2" id="12"/>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13" id="13"/>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TextBox 14" id="14"/>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
        <p:nvSpPr>
          <p:cNvPr name="TextBox 15" id="15"/>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Twenty-One: World War I</a:t>
            </a:r>
          </a:p>
        </p:txBody>
      </p:sp>
    </p:spTree>
  </p:cSld>
  <p:clrMapOvr>
    <a:masterClrMapping/>
  </p:clrMapOvr>
</p:sld>
</file>

<file path=ppt/slides/slide3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809625"/>
            <a:ext cx="15609955" cy="1050924"/>
          </a:xfrm>
          <a:prstGeom prst="rect">
            <a:avLst/>
          </a:prstGeom>
        </p:spPr>
        <p:txBody>
          <a:bodyPr anchor="t" rtlCol="false" tIns="0" lIns="0" bIns="0" rIns="0">
            <a:spAutoFit/>
          </a:bodyPr>
          <a:lstStyle/>
          <a:p>
            <a:pPr algn="l">
              <a:lnSpc>
                <a:spcPts val="7700"/>
              </a:lnSpc>
            </a:pPr>
            <a:r>
              <a:rPr lang="en-US" sz="5500">
                <a:solidFill>
                  <a:srgbClr val="363371"/>
                </a:solidFill>
                <a:latin typeface="Arial Bold"/>
              </a:rPr>
              <a:t>Working with Sources</a:t>
            </a:r>
          </a:p>
        </p:txBody>
      </p:sp>
      <p:sp>
        <p:nvSpPr>
          <p:cNvPr name="TextBox 7" id="7"/>
          <p:cNvSpPr txBox="true"/>
          <p:nvPr/>
        </p:nvSpPr>
        <p:spPr>
          <a:xfrm rot="0">
            <a:off x="1028700" y="2149474"/>
            <a:ext cx="15609955" cy="7480300"/>
          </a:xfrm>
          <a:prstGeom prst="rect">
            <a:avLst/>
          </a:prstGeom>
        </p:spPr>
        <p:txBody>
          <a:bodyPr anchor="t" rtlCol="false" tIns="0" lIns="0" bIns="0" rIns="0">
            <a:spAutoFit/>
          </a:bodyPr>
          <a:lstStyle/>
          <a:p>
            <a:pPr algn="l" marL="539749" indent="-269875" lvl="1">
              <a:lnSpc>
                <a:spcPts val="3499"/>
              </a:lnSpc>
              <a:buAutoNum type="arabicPeriod" startAt="1"/>
            </a:pPr>
            <a:r>
              <a:rPr lang="en-US" sz="2499">
                <a:solidFill>
                  <a:srgbClr val="0DA33B"/>
                </a:solidFill>
                <a:latin typeface="Arial"/>
              </a:rPr>
              <a:t>How old was Willie McBride when he died, and what significance might his age have in the context of World War I?</a:t>
            </a:r>
          </a:p>
          <a:p>
            <a:pPr algn="l" marL="539749" indent="-269875" lvl="1">
              <a:lnSpc>
                <a:spcPts val="3499"/>
              </a:lnSpc>
              <a:buAutoNum type="arabicPeriod" startAt="1"/>
            </a:pPr>
            <a:r>
              <a:rPr lang="en-US" sz="2499">
                <a:solidFill>
                  <a:srgbClr val="0DA33B"/>
                </a:solidFill>
                <a:latin typeface="Arial"/>
              </a:rPr>
              <a:t>The song frequently mentions the ceremonies and traditions (e.g., drum beats, fife playing, Last Post, and The Flowers of the Forest). What role do these traditions play in memorializing the fallen, and how do they contrast with the brutal realities of war described elsewhere in the lyrics?</a:t>
            </a:r>
          </a:p>
          <a:p>
            <a:pPr algn="l" marL="539749" indent="-269875" lvl="1">
              <a:lnSpc>
                <a:spcPts val="3499"/>
              </a:lnSpc>
              <a:buAutoNum type="arabicPeriod" startAt="1"/>
            </a:pPr>
            <a:r>
              <a:rPr lang="en-US" sz="2499">
                <a:solidFill>
                  <a:srgbClr val="0DA33B"/>
                </a:solidFill>
                <a:latin typeface="Arial"/>
              </a:rPr>
              <a:t>How does the songwriter depict the passage of time, especially when discussing Willie McBride's memory and the physical state of his photograph?</a:t>
            </a:r>
          </a:p>
          <a:p>
            <a:pPr algn="l" marL="539749" indent="-269875" lvl="1">
              <a:lnSpc>
                <a:spcPts val="3499"/>
              </a:lnSpc>
              <a:buAutoNum type="arabicPeriod" startAt="1"/>
            </a:pPr>
            <a:r>
              <a:rPr lang="en-US" sz="2499">
                <a:solidFill>
                  <a:srgbClr val="0DA33B"/>
                </a:solidFill>
                <a:latin typeface="Arial"/>
              </a:rPr>
              <a:t>Describe the imagery used to portray the present-day setting of the "green fields of France". How does this contrast with the historical setting of World War I as implied in the song?</a:t>
            </a:r>
          </a:p>
          <a:p>
            <a:pPr algn="l" marL="539749" indent="-269875" lvl="1">
              <a:lnSpc>
                <a:spcPts val="3499"/>
              </a:lnSpc>
              <a:buAutoNum type="arabicPeriod" startAt="1"/>
            </a:pPr>
            <a:r>
              <a:rPr lang="en-US" sz="2499">
                <a:solidFill>
                  <a:srgbClr val="0DA33B"/>
                </a:solidFill>
                <a:latin typeface="Arial"/>
              </a:rPr>
              <a:t>What significance do the "countless white crosses" have in the song, and what comment is the songwriter making about "man's blind indifference to his fellow man"?</a:t>
            </a:r>
          </a:p>
          <a:p>
            <a:pPr algn="l" marL="539749" indent="-269875" lvl="1">
              <a:lnSpc>
                <a:spcPts val="3499"/>
              </a:lnSpc>
              <a:buAutoNum type="arabicPeriod" startAt="1"/>
            </a:pPr>
            <a:r>
              <a:rPr lang="en-US" sz="2499">
                <a:solidFill>
                  <a:srgbClr val="0DA33B"/>
                </a:solidFill>
                <a:latin typeface="Arial"/>
              </a:rPr>
              <a:t>Based on the lyrics, how does the songwriter feel about the broader implications of war, and the repeated nature of conflict?</a:t>
            </a:r>
          </a:p>
          <a:p>
            <a:pPr algn="l" marL="539749" indent="-269875" lvl="1">
              <a:lnSpc>
                <a:spcPts val="3499"/>
              </a:lnSpc>
              <a:buAutoNum type="arabicPeriod" startAt="1"/>
            </a:pPr>
            <a:r>
              <a:rPr lang="en-US" sz="2499">
                <a:solidFill>
                  <a:srgbClr val="0DA33B"/>
                </a:solidFill>
                <a:latin typeface="Arial"/>
              </a:rPr>
              <a:t>"To a whole generation that were butchered and damned" – What message or sentiment is being conveyed with this line?</a:t>
            </a:r>
          </a:p>
          <a:p>
            <a:pPr algn="l" marL="539749" indent="-269875" lvl="1">
              <a:lnSpc>
                <a:spcPts val="3499"/>
              </a:lnSpc>
              <a:buAutoNum type="arabicPeriod" startAt="1"/>
            </a:pPr>
            <a:r>
              <a:rPr lang="en-US" sz="2499">
                <a:solidFill>
                  <a:srgbClr val="0DA33B"/>
                </a:solidFill>
                <a:latin typeface="Arial"/>
              </a:rPr>
              <a:t>The singer contemplates why soldiers like Willie McBride went to war. What reasons does he consider, and what conclusions does he draw about the overall purpose and outcome of the war?</a:t>
            </a:r>
          </a:p>
        </p:txBody>
      </p:sp>
      <p:grpSp>
        <p:nvGrpSpPr>
          <p:cNvPr name="Group 8" id="8"/>
          <p:cNvGrpSpPr/>
          <p:nvPr/>
        </p:nvGrpSpPr>
        <p:grpSpPr>
          <a:xfrm rot="0">
            <a:off x="12988850" y="9725311"/>
            <a:ext cx="3950410" cy="561689"/>
            <a:chOff x="0" y="0"/>
            <a:chExt cx="5267213" cy="748919"/>
          </a:xfrm>
        </p:grpSpPr>
        <p:sp>
          <p:nvSpPr>
            <p:cNvPr name="Freeform 9" id="9"/>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1" id="11"/>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TextBox 12" id="12"/>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
        <p:nvSpPr>
          <p:cNvPr name="TextBox 13" id="13"/>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Twenty-One: World War I</a:t>
            </a:r>
          </a:p>
        </p:txBody>
      </p:sp>
    </p:spTree>
  </p:cSld>
  <p:clrMapOvr>
    <a:masterClrMapping/>
  </p:clrMapOvr>
</p:sld>
</file>

<file path=ppt/slides/slide3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423361"/>
            <a:ext cx="15609955" cy="1050924"/>
          </a:xfrm>
          <a:prstGeom prst="rect">
            <a:avLst/>
          </a:prstGeom>
        </p:spPr>
        <p:txBody>
          <a:bodyPr anchor="t" rtlCol="false" tIns="0" lIns="0" bIns="0" rIns="0">
            <a:spAutoFit/>
          </a:bodyPr>
          <a:lstStyle/>
          <a:p>
            <a:pPr algn="l">
              <a:lnSpc>
                <a:spcPts val="7700"/>
              </a:lnSpc>
            </a:pPr>
            <a:r>
              <a:rPr lang="en-US" sz="5500">
                <a:solidFill>
                  <a:srgbClr val="363371"/>
                </a:solidFill>
                <a:latin typeface="Arial Bold"/>
              </a:rPr>
              <a:t>Working with Sources (Answers)</a:t>
            </a:r>
          </a:p>
        </p:txBody>
      </p:sp>
      <p:sp>
        <p:nvSpPr>
          <p:cNvPr name="TextBox 7" id="7"/>
          <p:cNvSpPr txBox="true"/>
          <p:nvPr/>
        </p:nvSpPr>
        <p:spPr>
          <a:xfrm rot="0">
            <a:off x="1028700" y="1575886"/>
            <a:ext cx="15609955" cy="6604000"/>
          </a:xfrm>
          <a:prstGeom prst="rect">
            <a:avLst/>
          </a:prstGeom>
        </p:spPr>
        <p:txBody>
          <a:bodyPr anchor="t" rtlCol="false" tIns="0" lIns="0" bIns="0" rIns="0">
            <a:spAutoFit/>
          </a:bodyPr>
          <a:lstStyle/>
          <a:p>
            <a:pPr algn="l" marL="539749" indent="-269875" lvl="1">
              <a:lnSpc>
                <a:spcPts val="3499"/>
              </a:lnSpc>
              <a:buAutoNum type="arabicPeriod" startAt="1"/>
            </a:pPr>
            <a:r>
              <a:rPr lang="en-US" sz="2499">
                <a:solidFill>
                  <a:srgbClr val="000000"/>
                </a:solidFill>
                <a:latin typeface="Arial"/>
              </a:rPr>
              <a:t>Willie McBride was only 19 years old when he died. His young age is significant as it underscores the tragedy of young lives lost in World War I. Many young men, some even younger than Willie, enlisted or were conscripted into the war, often with little understanding of the true horrors they would face.</a:t>
            </a:r>
          </a:p>
          <a:p>
            <a:pPr algn="l" marL="539749" indent="-269875" lvl="1">
              <a:lnSpc>
                <a:spcPts val="3499"/>
              </a:lnSpc>
              <a:buAutoNum type="arabicPeriod" startAt="1"/>
            </a:pPr>
            <a:r>
              <a:rPr lang="en-US" sz="2499">
                <a:solidFill>
                  <a:srgbClr val="000000"/>
                </a:solidFill>
                <a:latin typeface="Arial"/>
              </a:rPr>
              <a:t>The ceremonies and traditions mentioned serve as respectful and sombre tributes to soldiers who have passed away. They offer a dignified remembrance to the fallen, celebrating their service and sacrifice. However, these rituals starkly contrast with the brutal realities of war described in the song, highlighting the difference between the sanitized or honourable depiction of war and its gruesome realities.</a:t>
            </a:r>
          </a:p>
          <a:p>
            <a:pPr algn="l" marL="539749" indent="-269875" lvl="1">
              <a:lnSpc>
                <a:spcPts val="3499"/>
              </a:lnSpc>
              <a:buAutoNum type="arabicPeriod" startAt="1"/>
            </a:pPr>
            <a:r>
              <a:rPr lang="en-US" sz="2499">
                <a:solidFill>
                  <a:srgbClr val="000000"/>
                </a:solidFill>
                <a:latin typeface="Arial"/>
              </a:rPr>
              <a:t>The songwriter alludes to the passage of time by referencing Willie's age at death and contrasting it with the current state of his grave and memory. The old photograph, described as "torn, battered and stained and faded to yellow," serves as a poignant representation of how time has passed, yet Willie remains forever young in memory.</a:t>
            </a:r>
          </a:p>
          <a:p>
            <a:pPr algn="l" marL="539749" indent="-269875" lvl="1">
              <a:lnSpc>
                <a:spcPts val="3499"/>
              </a:lnSpc>
              <a:buAutoNum type="arabicPeriod" startAt="1"/>
            </a:pPr>
            <a:r>
              <a:rPr lang="en-US" sz="2499">
                <a:solidFill>
                  <a:srgbClr val="000000"/>
                </a:solidFill>
                <a:latin typeface="Arial"/>
              </a:rPr>
              <a:t>The present-day imagery paints a serene and peaceful landscape with "a warm summer breeze," "red poppies dancing," and the sun shining "from under the clouds." This contrasts sharply with the implied historical setting of World War I, where there would have been gas attacks, barbed wires, and continuous gunfire. The beauty of the present setting serves as a stark juxtaposition to the devastation of the war era.</a:t>
            </a:r>
          </a:p>
        </p:txBody>
      </p:sp>
      <p:grpSp>
        <p:nvGrpSpPr>
          <p:cNvPr name="Group 8" id="8"/>
          <p:cNvGrpSpPr/>
          <p:nvPr/>
        </p:nvGrpSpPr>
        <p:grpSpPr>
          <a:xfrm rot="0">
            <a:off x="12988850" y="9725311"/>
            <a:ext cx="3950410" cy="561689"/>
            <a:chOff x="0" y="0"/>
            <a:chExt cx="5267213" cy="748919"/>
          </a:xfrm>
        </p:grpSpPr>
        <p:sp>
          <p:nvSpPr>
            <p:cNvPr name="Freeform 9" id="9"/>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1" id="11"/>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TextBox 12" id="12"/>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
        <p:nvSpPr>
          <p:cNvPr name="TextBox 13" id="13"/>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Twenty-One: World War I</a:t>
            </a:r>
          </a:p>
        </p:txBody>
      </p:sp>
    </p:spTree>
  </p:cSld>
  <p:clrMapOvr>
    <a:masterClrMapping/>
  </p:clrMapOvr>
</p:sld>
</file>

<file path=ppt/slides/slide3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423361"/>
            <a:ext cx="15609955" cy="1050924"/>
          </a:xfrm>
          <a:prstGeom prst="rect">
            <a:avLst/>
          </a:prstGeom>
        </p:spPr>
        <p:txBody>
          <a:bodyPr anchor="t" rtlCol="false" tIns="0" lIns="0" bIns="0" rIns="0">
            <a:spAutoFit/>
          </a:bodyPr>
          <a:lstStyle/>
          <a:p>
            <a:pPr algn="l">
              <a:lnSpc>
                <a:spcPts val="7700"/>
              </a:lnSpc>
            </a:pPr>
            <a:r>
              <a:rPr lang="en-US" sz="5500">
                <a:solidFill>
                  <a:srgbClr val="363371"/>
                </a:solidFill>
                <a:latin typeface="Arial Bold"/>
              </a:rPr>
              <a:t>Working with Sources (Answers)</a:t>
            </a:r>
          </a:p>
        </p:txBody>
      </p:sp>
      <p:sp>
        <p:nvSpPr>
          <p:cNvPr name="TextBox 7" id="7"/>
          <p:cNvSpPr txBox="true"/>
          <p:nvPr/>
        </p:nvSpPr>
        <p:spPr>
          <a:xfrm rot="0">
            <a:off x="1028700" y="1575886"/>
            <a:ext cx="15609955" cy="7480300"/>
          </a:xfrm>
          <a:prstGeom prst="rect">
            <a:avLst/>
          </a:prstGeom>
        </p:spPr>
        <p:txBody>
          <a:bodyPr anchor="t" rtlCol="false" tIns="0" lIns="0" bIns="0" rIns="0">
            <a:spAutoFit/>
          </a:bodyPr>
          <a:lstStyle/>
          <a:p>
            <a:pPr algn="l">
              <a:lnSpc>
                <a:spcPts val="3499"/>
              </a:lnSpc>
            </a:pPr>
            <a:r>
              <a:rPr lang="en-US" sz="2499">
                <a:solidFill>
                  <a:srgbClr val="000000"/>
                </a:solidFill>
                <a:latin typeface="Arial"/>
              </a:rPr>
              <a:t>5. The "countless white crosses" symbolize the vast number of soldiers who lost their lives in the war. They serve as a haunting reminder of the human cost of conflict. The reference to "man's blind indifference to his fellow man" suggests the senseless nature of war, where life is often disregarded, and the sheer scale of loss can become numbing or abstract.</a:t>
            </a:r>
          </a:p>
          <a:p>
            <a:pPr algn="l">
              <a:lnSpc>
                <a:spcPts val="3499"/>
              </a:lnSpc>
            </a:pPr>
            <a:r>
              <a:rPr lang="en-US" sz="2499">
                <a:solidFill>
                  <a:srgbClr val="000000"/>
                </a:solidFill>
                <a:latin typeface="Arial"/>
              </a:rPr>
              <a:t>6. </a:t>
            </a:r>
            <a:r>
              <a:rPr lang="en-US" sz="2499">
                <a:solidFill>
                  <a:srgbClr val="000000"/>
                </a:solidFill>
                <a:latin typeface="Arial"/>
              </a:rPr>
              <a:t>The songwriter expresses a profound sense of sorrow and futility about war. He questions the reasons soldiers are called to war, especially considering the painful consequences. The repeated lines "it all happened again and again and again and again" convey a sense of despair at humanity's inability to learn from past conflicts, suggesting that the tragedies of wars like World War I continue to repeat themselves.</a:t>
            </a:r>
          </a:p>
          <a:p>
            <a:pPr algn="l">
              <a:lnSpc>
                <a:spcPts val="3499"/>
              </a:lnSpc>
            </a:pPr>
            <a:r>
              <a:rPr lang="en-US" sz="2499">
                <a:solidFill>
                  <a:srgbClr val="000000"/>
                </a:solidFill>
                <a:latin typeface="Arial"/>
              </a:rPr>
              <a:t>7. </a:t>
            </a:r>
            <a:r>
              <a:rPr lang="en-US" sz="2499">
                <a:solidFill>
                  <a:srgbClr val="000000"/>
                </a:solidFill>
                <a:latin typeface="Arial"/>
              </a:rPr>
              <a:t>This line conveys a sentiment of tragedy and condemnation. The term "butchered" implies that the generation was led to slaughter, emphasizing the senseless loss of life. "Damned" suggests a betrayal or condemnation of this generation by the forces that sent them to war, hinting at the idea that they were sacrificed for causes that may not have been just or worthy.</a:t>
            </a:r>
          </a:p>
          <a:p>
            <a:pPr algn="l">
              <a:lnSpc>
                <a:spcPts val="3499"/>
              </a:lnSpc>
            </a:pPr>
            <a:r>
              <a:rPr lang="en-US" sz="2499">
                <a:solidFill>
                  <a:srgbClr val="000000"/>
                </a:solidFill>
                <a:latin typeface="Arial"/>
              </a:rPr>
              <a:t>8. </a:t>
            </a:r>
            <a:r>
              <a:rPr lang="en-US" sz="2499">
                <a:solidFill>
                  <a:srgbClr val="000000"/>
                </a:solidFill>
                <a:latin typeface="Arial"/>
              </a:rPr>
              <a:t>The singer wonders if soldiers like Willie McBride went to war out of a sense of duty, for love, or perhaps due to societal pressures. He questions whether they believed that their participation would end all wars. By the end, the conclusion drawn is somber, suggesting that the sacrifices, sorrows, sufferings, and even the glories of the war were all in vain since similar conflicts continued to arise in subsequent generations.</a:t>
            </a:r>
          </a:p>
          <a:p>
            <a:pPr algn="l">
              <a:lnSpc>
                <a:spcPts val="3499"/>
              </a:lnSpc>
            </a:pPr>
          </a:p>
        </p:txBody>
      </p:sp>
      <p:grpSp>
        <p:nvGrpSpPr>
          <p:cNvPr name="Group 8" id="8"/>
          <p:cNvGrpSpPr/>
          <p:nvPr/>
        </p:nvGrpSpPr>
        <p:grpSpPr>
          <a:xfrm rot="0">
            <a:off x="12988850" y="9725311"/>
            <a:ext cx="3950410" cy="561689"/>
            <a:chOff x="0" y="0"/>
            <a:chExt cx="5267213" cy="748919"/>
          </a:xfrm>
        </p:grpSpPr>
        <p:sp>
          <p:nvSpPr>
            <p:cNvPr name="Freeform 9" id="9"/>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1" id="11"/>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TextBox 12" id="12"/>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
        <p:nvSpPr>
          <p:cNvPr name="TextBox 13" id="13"/>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Twenty-One: World War I</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363371"/>
                </a:solidFill>
                <a:latin typeface="Arial Bold"/>
              </a:rPr>
              <a:t>Introduction</a:t>
            </a:r>
          </a:p>
        </p:txBody>
      </p:sp>
      <p:sp>
        <p:nvSpPr>
          <p:cNvPr name="TextBox 7" id="7"/>
          <p:cNvSpPr txBox="true"/>
          <p:nvPr/>
        </p:nvSpPr>
        <p:spPr>
          <a:xfrm rot="0">
            <a:off x="1028700" y="2120899"/>
            <a:ext cx="15609955" cy="3781425"/>
          </a:xfrm>
          <a:prstGeom prst="rect">
            <a:avLst/>
          </a:prstGeom>
        </p:spPr>
        <p:txBody>
          <a:bodyPr anchor="t" rtlCol="false" tIns="0" lIns="0" bIns="0" rIns="0">
            <a:spAutoFit/>
          </a:bodyPr>
          <a:lstStyle/>
          <a:p>
            <a:pPr algn="l">
              <a:lnSpc>
                <a:spcPts val="4200"/>
              </a:lnSpc>
            </a:pPr>
            <a:r>
              <a:rPr lang="en-US" sz="3000">
                <a:solidFill>
                  <a:srgbClr val="000000"/>
                </a:solidFill>
                <a:latin typeface="Arial"/>
              </a:rPr>
              <a:t>The twentieth century saw extraordinary advances in science and technology that would transform people’s lives. However, it was without comparison in human history for the sheer scale of destruction and misery that people inflicted upon each other. </a:t>
            </a:r>
          </a:p>
          <a:p>
            <a:pPr algn="l">
              <a:lnSpc>
                <a:spcPts val="4200"/>
              </a:lnSpc>
            </a:pPr>
            <a:r>
              <a:rPr lang="en-US" sz="3000">
                <a:solidFill>
                  <a:srgbClr val="000000"/>
                </a:solidFill>
                <a:latin typeface="Arial"/>
              </a:rPr>
              <a:t>Over the four years of World War I, 18 million people died and there were profound changes in governments, societies and technology. The war’s aftermath shaped a world which would see even more devasting conflicts.</a:t>
            </a:r>
          </a:p>
          <a:p>
            <a:pPr algn="l">
              <a:lnSpc>
                <a:spcPts val="4200"/>
              </a:lnSpc>
            </a:pPr>
          </a:p>
        </p:txBody>
      </p:sp>
      <p:sp>
        <p:nvSpPr>
          <p:cNvPr name="TextBox 8" id="8"/>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
        <p:nvSpPr>
          <p:cNvPr name="TextBox 9" id="9"/>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Twenty-One: World War I</a:t>
            </a:r>
          </a:p>
        </p:txBody>
      </p:sp>
      <p:grpSp>
        <p:nvGrpSpPr>
          <p:cNvPr name="Group 10" id="10"/>
          <p:cNvGrpSpPr/>
          <p:nvPr/>
        </p:nvGrpSpPr>
        <p:grpSpPr>
          <a:xfrm rot="0">
            <a:off x="12988850" y="9725311"/>
            <a:ext cx="3950410" cy="561689"/>
            <a:chOff x="0" y="0"/>
            <a:chExt cx="5267213" cy="748919"/>
          </a:xfrm>
        </p:grpSpPr>
        <p:sp>
          <p:nvSpPr>
            <p:cNvPr name="Freeform 11" id="11"/>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3" id="13"/>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Tree>
  </p:cSld>
  <p:clrMapOvr>
    <a:masterClrMapping/>
  </p:clrMapOvr>
</p:sld>
</file>

<file path=ppt/slides/slide4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123825"/>
            <a:ext cx="15609955" cy="1152525"/>
          </a:xfrm>
          <a:prstGeom prst="rect">
            <a:avLst/>
          </a:prstGeom>
        </p:spPr>
        <p:txBody>
          <a:bodyPr anchor="t" rtlCol="false" tIns="0" lIns="0" bIns="0" rIns="0">
            <a:spAutoFit/>
          </a:bodyPr>
          <a:lstStyle/>
          <a:p>
            <a:pPr algn="l">
              <a:lnSpc>
                <a:spcPts val="8400"/>
              </a:lnSpc>
            </a:pPr>
            <a:r>
              <a:rPr lang="en-US" sz="6000">
                <a:solidFill>
                  <a:srgbClr val="363371"/>
                </a:solidFill>
                <a:latin typeface="Arial Bold"/>
              </a:rPr>
              <a:t>Green Fields of France - The High Kings</a:t>
            </a:r>
          </a:p>
        </p:txBody>
      </p:sp>
      <p:sp>
        <p:nvSpPr>
          <p:cNvPr name="TextBox 7" id="7"/>
          <p:cNvSpPr txBox="true"/>
          <p:nvPr/>
        </p:nvSpPr>
        <p:spPr>
          <a:xfrm rot="0">
            <a:off x="1028700" y="1039918"/>
            <a:ext cx="15609955" cy="8794750"/>
          </a:xfrm>
          <a:prstGeom prst="rect">
            <a:avLst/>
          </a:prstGeom>
        </p:spPr>
        <p:txBody>
          <a:bodyPr anchor="t" rtlCol="false" tIns="0" lIns="0" bIns="0" rIns="0">
            <a:spAutoFit/>
          </a:bodyPr>
          <a:lstStyle/>
          <a:p>
            <a:pPr algn="l">
              <a:lnSpc>
                <a:spcPts val="3499"/>
              </a:lnSpc>
            </a:pPr>
            <a:r>
              <a:rPr lang="en-US" sz="2499">
                <a:solidFill>
                  <a:srgbClr val="000000"/>
                </a:solidFill>
                <a:latin typeface="Arial"/>
              </a:rPr>
              <a:t>Written in </a:t>
            </a:r>
            <a:r>
              <a:rPr lang="en-US" sz="2499">
                <a:solidFill>
                  <a:srgbClr val="000000"/>
                </a:solidFill>
                <a:latin typeface="Arial Semi-Bold"/>
              </a:rPr>
              <a:t>1976</a:t>
            </a:r>
            <a:r>
              <a:rPr lang="en-US" sz="2499">
                <a:solidFill>
                  <a:srgbClr val="000000"/>
                </a:solidFill>
                <a:latin typeface="Arial"/>
              </a:rPr>
              <a:t> by </a:t>
            </a:r>
            <a:r>
              <a:rPr lang="en-US" sz="2499">
                <a:solidFill>
                  <a:srgbClr val="000000"/>
                </a:solidFill>
                <a:latin typeface="Arial Semi-Bold"/>
              </a:rPr>
              <a:t>Eric Bogle</a:t>
            </a:r>
            <a:r>
              <a:rPr lang="en-US" sz="2499">
                <a:solidFill>
                  <a:srgbClr val="000000"/>
                </a:solidFill>
                <a:latin typeface="Arial"/>
              </a:rPr>
              <a:t>, a </a:t>
            </a:r>
            <a:r>
              <a:rPr lang="en-US" sz="2499">
                <a:solidFill>
                  <a:srgbClr val="000000"/>
                </a:solidFill>
                <a:latin typeface="Arial Semi-Bold"/>
              </a:rPr>
              <a:t>Scottish-Australian songwriter</a:t>
            </a:r>
            <a:r>
              <a:rPr lang="en-US" sz="2499">
                <a:solidFill>
                  <a:srgbClr val="000000"/>
                </a:solidFill>
                <a:latin typeface="Arial"/>
              </a:rPr>
              <a:t>. The </a:t>
            </a:r>
            <a:r>
              <a:rPr lang="en-US" sz="2499">
                <a:solidFill>
                  <a:srgbClr val="000000"/>
                </a:solidFill>
                <a:latin typeface="Arial Semi-Bold"/>
              </a:rPr>
              <a:t>song</a:t>
            </a:r>
            <a:r>
              <a:rPr lang="en-US" sz="2499">
                <a:solidFill>
                  <a:srgbClr val="000000"/>
                </a:solidFill>
                <a:latin typeface="Arial"/>
              </a:rPr>
              <a:t>, also known as </a:t>
            </a:r>
            <a:r>
              <a:rPr lang="en-US" sz="2499">
                <a:solidFill>
                  <a:srgbClr val="000000"/>
                </a:solidFill>
                <a:latin typeface="Arial Semi-Bold"/>
              </a:rPr>
              <a:t>"No Man's Land"</a:t>
            </a:r>
            <a:r>
              <a:rPr lang="en-US" sz="2499">
                <a:solidFill>
                  <a:srgbClr val="000000"/>
                </a:solidFill>
                <a:latin typeface="Arial"/>
              </a:rPr>
              <a:t> or </a:t>
            </a:r>
            <a:r>
              <a:rPr lang="en-US" sz="2499">
                <a:solidFill>
                  <a:srgbClr val="000000"/>
                </a:solidFill>
                <a:latin typeface="Arial Semi-Bold"/>
              </a:rPr>
              <a:t>"Willie McBride"</a:t>
            </a:r>
            <a:r>
              <a:rPr lang="en-US" sz="2499">
                <a:solidFill>
                  <a:srgbClr val="000000"/>
                </a:solidFill>
                <a:latin typeface="Arial"/>
              </a:rPr>
              <a:t>, is a </a:t>
            </a:r>
            <a:r>
              <a:rPr lang="en-US" sz="2499">
                <a:solidFill>
                  <a:srgbClr val="000000"/>
                </a:solidFill>
                <a:latin typeface="Arial Semi-Bold"/>
              </a:rPr>
              <a:t>lament</a:t>
            </a:r>
            <a:r>
              <a:rPr lang="en-US" sz="2499">
                <a:solidFill>
                  <a:srgbClr val="000000"/>
                </a:solidFill>
                <a:latin typeface="Arial"/>
              </a:rPr>
              <a:t> about the </a:t>
            </a:r>
            <a:r>
              <a:rPr lang="en-US" sz="2499">
                <a:solidFill>
                  <a:srgbClr val="000000"/>
                </a:solidFill>
                <a:latin typeface="Arial Semi-Bold"/>
              </a:rPr>
              <a:t>loss</a:t>
            </a:r>
            <a:r>
              <a:rPr lang="en-US" sz="2499">
                <a:solidFill>
                  <a:srgbClr val="000000"/>
                </a:solidFill>
                <a:latin typeface="Arial"/>
              </a:rPr>
              <a:t> and </a:t>
            </a:r>
            <a:r>
              <a:rPr lang="en-US" sz="2499">
                <a:solidFill>
                  <a:srgbClr val="000000"/>
                </a:solidFill>
                <a:latin typeface="Arial Semi-Bold"/>
              </a:rPr>
              <a:t>futility of war</a:t>
            </a:r>
            <a:r>
              <a:rPr lang="en-US" sz="2499">
                <a:solidFill>
                  <a:srgbClr val="000000"/>
                </a:solidFill>
                <a:latin typeface="Arial"/>
              </a:rPr>
              <a:t>. It tells the </a:t>
            </a:r>
            <a:r>
              <a:rPr lang="en-US" sz="2499">
                <a:solidFill>
                  <a:srgbClr val="000000"/>
                </a:solidFill>
                <a:latin typeface="Arial Semi-Bold"/>
              </a:rPr>
              <a:t>story</a:t>
            </a:r>
            <a:r>
              <a:rPr lang="en-US" sz="2499">
                <a:solidFill>
                  <a:srgbClr val="000000"/>
                </a:solidFill>
                <a:latin typeface="Arial"/>
              </a:rPr>
              <a:t> of a </a:t>
            </a:r>
            <a:r>
              <a:rPr lang="en-US" sz="2499">
                <a:solidFill>
                  <a:srgbClr val="000000"/>
                </a:solidFill>
                <a:latin typeface="Arial Semi-Bold"/>
              </a:rPr>
              <a:t>visitor</a:t>
            </a:r>
            <a:r>
              <a:rPr lang="en-US" sz="2499">
                <a:solidFill>
                  <a:srgbClr val="000000"/>
                </a:solidFill>
                <a:latin typeface="Arial"/>
              </a:rPr>
              <a:t> who comes across a </a:t>
            </a:r>
            <a:r>
              <a:rPr lang="en-US" sz="2499">
                <a:solidFill>
                  <a:srgbClr val="000000"/>
                </a:solidFill>
                <a:latin typeface="Arial Semi-Bold"/>
              </a:rPr>
              <a:t>grave</a:t>
            </a:r>
            <a:r>
              <a:rPr lang="en-US" sz="2499">
                <a:solidFill>
                  <a:srgbClr val="000000"/>
                </a:solidFill>
                <a:latin typeface="Arial"/>
              </a:rPr>
              <a:t> in a </a:t>
            </a:r>
            <a:r>
              <a:rPr lang="en-US" sz="2499">
                <a:solidFill>
                  <a:srgbClr val="000000"/>
                </a:solidFill>
                <a:latin typeface="Arial Semi-Bold"/>
              </a:rPr>
              <a:t>WWI cemetery in France</a:t>
            </a:r>
            <a:r>
              <a:rPr lang="en-US" sz="2499">
                <a:solidFill>
                  <a:srgbClr val="000000"/>
                </a:solidFill>
                <a:latin typeface="Arial"/>
              </a:rPr>
              <a:t>. The </a:t>
            </a:r>
            <a:r>
              <a:rPr lang="en-US" sz="2499">
                <a:solidFill>
                  <a:srgbClr val="000000"/>
                </a:solidFill>
                <a:latin typeface="Arial Semi-Bold"/>
              </a:rPr>
              <a:t>grave</a:t>
            </a:r>
            <a:r>
              <a:rPr lang="en-US" sz="2499">
                <a:solidFill>
                  <a:srgbClr val="000000"/>
                </a:solidFill>
                <a:latin typeface="Arial"/>
              </a:rPr>
              <a:t> belongs to a </a:t>
            </a:r>
            <a:r>
              <a:rPr lang="en-US" sz="2499">
                <a:solidFill>
                  <a:srgbClr val="000000"/>
                </a:solidFill>
                <a:latin typeface="Arial Semi-Bold"/>
              </a:rPr>
              <a:t>young soldier</a:t>
            </a:r>
            <a:r>
              <a:rPr lang="en-US" sz="2499">
                <a:solidFill>
                  <a:srgbClr val="000000"/>
                </a:solidFill>
                <a:latin typeface="Arial"/>
              </a:rPr>
              <a:t> named </a:t>
            </a:r>
            <a:r>
              <a:rPr lang="en-US" sz="2499">
                <a:solidFill>
                  <a:srgbClr val="000000"/>
                </a:solidFill>
                <a:latin typeface="Arial Semi-Bold"/>
              </a:rPr>
              <a:t>Willie McBride</a:t>
            </a:r>
            <a:r>
              <a:rPr lang="en-US" sz="2499">
                <a:solidFill>
                  <a:srgbClr val="000000"/>
                </a:solidFill>
                <a:latin typeface="Arial"/>
              </a:rPr>
              <a:t>, who </a:t>
            </a:r>
            <a:r>
              <a:rPr lang="en-US" sz="2499">
                <a:solidFill>
                  <a:srgbClr val="000000"/>
                </a:solidFill>
                <a:latin typeface="Arial Semi-Bold"/>
              </a:rPr>
              <a:t>died</a:t>
            </a:r>
            <a:r>
              <a:rPr lang="en-US" sz="2499">
                <a:solidFill>
                  <a:srgbClr val="000000"/>
                </a:solidFill>
                <a:latin typeface="Arial"/>
              </a:rPr>
              <a:t> in </a:t>
            </a:r>
            <a:r>
              <a:rPr lang="en-US" sz="2499">
                <a:solidFill>
                  <a:srgbClr val="000000"/>
                </a:solidFill>
                <a:latin typeface="Arial Semi-Bold"/>
              </a:rPr>
              <a:t>1916</a:t>
            </a:r>
            <a:r>
              <a:rPr lang="en-US" sz="2499">
                <a:solidFill>
                  <a:srgbClr val="000000"/>
                </a:solidFill>
                <a:latin typeface="Arial"/>
              </a:rPr>
              <a:t> at the </a:t>
            </a:r>
            <a:r>
              <a:rPr lang="en-US" sz="2499">
                <a:solidFill>
                  <a:srgbClr val="000000"/>
                </a:solidFill>
                <a:latin typeface="Arial Semi-Bold"/>
              </a:rPr>
              <a:t>age of 19</a:t>
            </a:r>
            <a:r>
              <a:rPr lang="en-US" sz="2499">
                <a:solidFill>
                  <a:srgbClr val="000000"/>
                </a:solidFill>
                <a:latin typeface="Arial"/>
              </a:rPr>
              <a:t>. Bogle's </a:t>
            </a:r>
            <a:r>
              <a:rPr lang="en-US" sz="2499">
                <a:solidFill>
                  <a:srgbClr val="000000"/>
                </a:solidFill>
                <a:latin typeface="Arial Semi-Bold"/>
              </a:rPr>
              <a:t>decision</a:t>
            </a:r>
            <a:r>
              <a:rPr lang="en-US" sz="2499">
                <a:solidFill>
                  <a:srgbClr val="000000"/>
                </a:solidFill>
                <a:latin typeface="Arial"/>
              </a:rPr>
              <a:t> to choose an </a:t>
            </a:r>
            <a:r>
              <a:rPr lang="en-US" sz="2499">
                <a:solidFill>
                  <a:srgbClr val="000000"/>
                </a:solidFill>
                <a:latin typeface="Arial Semi-Bold"/>
              </a:rPr>
              <a:t>Irish name</a:t>
            </a:r>
            <a:r>
              <a:rPr lang="en-US" sz="2499">
                <a:solidFill>
                  <a:srgbClr val="000000"/>
                </a:solidFill>
                <a:latin typeface="Arial"/>
              </a:rPr>
              <a:t>, "Willie McBride", was </a:t>
            </a:r>
            <a:r>
              <a:rPr lang="en-US" sz="2499">
                <a:solidFill>
                  <a:srgbClr val="000000"/>
                </a:solidFill>
                <a:latin typeface="Arial Semi-Bold"/>
              </a:rPr>
              <a:t>deliberate</a:t>
            </a:r>
            <a:r>
              <a:rPr lang="en-US" sz="2499">
                <a:solidFill>
                  <a:srgbClr val="000000"/>
                </a:solidFill>
                <a:latin typeface="Arial"/>
              </a:rPr>
              <a:t>. During the </a:t>
            </a:r>
            <a:r>
              <a:rPr lang="en-US" sz="2499">
                <a:solidFill>
                  <a:srgbClr val="000000"/>
                </a:solidFill>
                <a:latin typeface="Arial Semi-Bold"/>
              </a:rPr>
              <a:t>time</a:t>
            </a:r>
            <a:r>
              <a:rPr lang="en-US" sz="2499">
                <a:solidFill>
                  <a:srgbClr val="000000"/>
                </a:solidFill>
                <a:latin typeface="Arial"/>
              </a:rPr>
              <a:t> of the </a:t>
            </a:r>
            <a:r>
              <a:rPr lang="en-US" sz="2499">
                <a:solidFill>
                  <a:srgbClr val="000000"/>
                </a:solidFill>
                <a:latin typeface="Arial Semi-Bold"/>
              </a:rPr>
              <a:t>song's composition</a:t>
            </a:r>
            <a:r>
              <a:rPr lang="en-US" sz="2499">
                <a:solidFill>
                  <a:srgbClr val="000000"/>
                </a:solidFill>
                <a:latin typeface="Arial"/>
              </a:rPr>
              <a:t>, the </a:t>
            </a:r>
            <a:r>
              <a:rPr lang="en-US" sz="2499">
                <a:solidFill>
                  <a:srgbClr val="000000"/>
                </a:solidFill>
                <a:latin typeface="Arial Semi-Bold"/>
              </a:rPr>
              <a:t>Troubles</a:t>
            </a:r>
            <a:r>
              <a:rPr lang="en-US" sz="2499">
                <a:solidFill>
                  <a:srgbClr val="000000"/>
                </a:solidFill>
                <a:latin typeface="Arial"/>
              </a:rPr>
              <a:t> – a </a:t>
            </a:r>
            <a:r>
              <a:rPr lang="en-US" sz="2499">
                <a:solidFill>
                  <a:srgbClr val="000000"/>
                </a:solidFill>
                <a:latin typeface="Arial Semi-Bold"/>
              </a:rPr>
              <a:t>violent</a:t>
            </a:r>
            <a:r>
              <a:rPr lang="en-US" sz="2499">
                <a:solidFill>
                  <a:srgbClr val="000000"/>
                </a:solidFill>
                <a:latin typeface="Arial"/>
              </a:rPr>
              <a:t> and </a:t>
            </a:r>
            <a:r>
              <a:rPr lang="en-US" sz="2499">
                <a:solidFill>
                  <a:srgbClr val="000000"/>
                </a:solidFill>
                <a:latin typeface="Arial Semi-Bold"/>
              </a:rPr>
              <a:t>complex political conflict</a:t>
            </a:r>
            <a:r>
              <a:rPr lang="en-US" sz="2499">
                <a:solidFill>
                  <a:srgbClr val="000000"/>
                </a:solidFill>
                <a:latin typeface="Arial"/>
              </a:rPr>
              <a:t> in </a:t>
            </a:r>
            <a:r>
              <a:rPr lang="en-US" sz="2499">
                <a:solidFill>
                  <a:srgbClr val="000000"/>
                </a:solidFill>
                <a:latin typeface="Arial Semi-Bold"/>
              </a:rPr>
              <a:t>Northern Ireland</a:t>
            </a:r>
            <a:r>
              <a:rPr lang="en-US" sz="2499">
                <a:solidFill>
                  <a:srgbClr val="000000"/>
                </a:solidFill>
                <a:latin typeface="Arial"/>
              </a:rPr>
              <a:t> – was at its </a:t>
            </a:r>
            <a:r>
              <a:rPr lang="en-US" sz="2499">
                <a:solidFill>
                  <a:srgbClr val="000000"/>
                </a:solidFill>
                <a:latin typeface="Arial Semi-Bold"/>
              </a:rPr>
              <a:t>height</a:t>
            </a:r>
            <a:r>
              <a:rPr lang="en-US" sz="2499">
                <a:solidFill>
                  <a:srgbClr val="000000"/>
                </a:solidFill>
                <a:latin typeface="Arial"/>
              </a:rPr>
              <a:t>. </a:t>
            </a:r>
            <a:r>
              <a:rPr lang="en-US" sz="2499">
                <a:solidFill>
                  <a:srgbClr val="000000"/>
                </a:solidFill>
                <a:latin typeface="Arial Semi-Bold"/>
              </a:rPr>
              <a:t>Anti-Irish sentiment</a:t>
            </a:r>
            <a:r>
              <a:rPr lang="en-US" sz="2499">
                <a:solidFill>
                  <a:srgbClr val="000000"/>
                </a:solidFill>
                <a:latin typeface="Arial"/>
              </a:rPr>
              <a:t> was </a:t>
            </a:r>
            <a:r>
              <a:rPr lang="en-US" sz="2499">
                <a:solidFill>
                  <a:srgbClr val="000000"/>
                </a:solidFill>
                <a:latin typeface="Arial Semi-Bold"/>
              </a:rPr>
              <a:t>pervasive</a:t>
            </a:r>
            <a:r>
              <a:rPr lang="en-US" sz="2499">
                <a:solidFill>
                  <a:srgbClr val="000000"/>
                </a:solidFill>
                <a:latin typeface="Arial"/>
              </a:rPr>
              <a:t> in parts of the </a:t>
            </a:r>
            <a:r>
              <a:rPr lang="en-US" sz="2499">
                <a:solidFill>
                  <a:srgbClr val="000000"/>
                </a:solidFill>
                <a:latin typeface="Arial Semi-Bold"/>
              </a:rPr>
              <a:t>UK</a:t>
            </a:r>
            <a:r>
              <a:rPr lang="en-US" sz="2499">
                <a:solidFill>
                  <a:srgbClr val="000000"/>
                </a:solidFill>
                <a:latin typeface="Arial"/>
              </a:rPr>
              <a:t>, and Bogle wanted to </a:t>
            </a:r>
            <a:r>
              <a:rPr lang="en-US" sz="2499">
                <a:solidFill>
                  <a:srgbClr val="000000"/>
                </a:solidFill>
                <a:latin typeface="Arial Semi-Bold"/>
              </a:rPr>
              <a:t>remind listeners</a:t>
            </a:r>
            <a:r>
              <a:rPr lang="en-US" sz="2499">
                <a:solidFill>
                  <a:srgbClr val="000000"/>
                </a:solidFill>
                <a:latin typeface="Arial"/>
              </a:rPr>
              <a:t> of the </a:t>
            </a:r>
            <a:r>
              <a:rPr lang="en-US" sz="2499">
                <a:solidFill>
                  <a:srgbClr val="000000"/>
                </a:solidFill>
                <a:latin typeface="Arial Semi-Bold"/>
              </a:rPr>
              <a:t>sacrifices</a:t>
            </a:r>
            <a:r>
              <a:rPr lang="en-US" sz="2499">
                <a:solidFill>
                  <a:srgbClr val="000000"/>
                </a:solidFill>
                <a:latin typeface="Arial"/>
              </a:rPr>
              <a:t> the </a:t>
            </a:r>
            <a:r>
              <a:rPr lang="en-US" sz="2499">
                <a:solidFill>
                  <a:srgbClr val="000000"/>
                </a:solidFill>
                <a:latin typeface="Arial Semi-Bold"/>
              </a:rPr>
              <a:t>Irish</a:t>
            </a:r>
            <a:r>
              <a:rPr lang="en-US" sz="2499">
                <a:solidFill>
                  <a:srgbClr val="000000"/>
                </a:solidFill>
                <a:latin typeface="Arial"/>
              </a:rPr>
              <a:t> had made during </a:t>
            </a:r>
            <a:r>
              <a:rPr lang="en-US" sz="2499">
                <a:solidFill>
                  <a:srgbClr val="000000"/>
                </a:solidFill>
                <a:latin typeface="Arial Semi-Bold"/>
              </a:rPr>
              <a:t>WWI</a:t>
            </a:r>
            <a:r>
              <a:rPr lang="en-US" sz="2499">
                <a:solidFill>
                  <a:srgbClr val="000000"/>
                </a:solidFill>
                <a:latin typeface="Arial"/>
              </a:rPr>
              <a:t>, in an </a:t>
            </a:r>
            <a:r>
              <a:rPr lang="en-US" sz="2499">
                <a:solidFill>
                  <a:srgbClr val="000000"/>
                </a:solidFill>
                <a:latin typeface="Arial Semi-Bold"/>
              </a:rPr>
              <a:t>attempt</a:t>
            </a:r>
            <a:r>
              <a:rPr lang="en-US" sz="2499">
                <a:solidFill>
                  <a:srgbClr val="000000"/>
                </a:solidFill>
                <a:latin typeface="Arial"/>
              </a:rPr>
              <a:t> to </a:t>
            </a:r>
            <a:r>
              <a:rPr lang="en-US" sz="2499">
                <a:solidFill>
                  <a:srgbClr val="000000"/>
                </a:solidFill>
                <a:latin typeface="Arial Semi-Bold"/>
              </a:rPr>
              <a:t>foster understanding</a:t>
            </a:r>
            <a:r>
              <a:rPr lang="en-US" sz="2499">
                <a:solidFill>
                  <a:srgbClr val="000000"/>
                </a:solidFill>
                <a:latin typeface="Arial"/>
              </a:rPr>
              <a:t> and </a:t>
            </a:r>
            <a:r>
              <a:rPr lang="en-US" sz="2499">
                <a:solidFill>
                  <a:srgbClr val="000000"/>
                </a:solidFill>
                <a:latin typeface="Arial Semi-Bold"/>
              </a:rPr>
              <a:t>compassion</a:t>
            </a:r>
            <a:r>
              <a:rPr lang="en-US" sz="2499">
                <a:solidFill>
                  <a:srgbClr val="000000"/>
                </a:solidFill>
                <a:latin typeface="Arial"/>
              </a:rPr>
              <a:t> amidst the </a:t>
            </a:r>
            <a:r>
              <a:rPr lang="en-US" sz="2499">
                <a:solidFill>
                  <a:srgbClr val="000000"/>
                </a:solidFill>
                <a:latin typeface="Arial Semi-Bold"/>
              </a:rPr>
              <a:t>contemporary conflict</a:t>
            </a:r>
            <a:r>
              <a:rPr lang="en-US" sz="2499">
                <a:solidFill>
                  <a:srgbClr val="000000"/>
                </a:solidFill>
                <a:latin typeface="Arial"/>
              </a:rPr>
              <a:t>.</a:t>
            </a:r>
          </a:p>
          <a:p>
            <a:pPr algn="l">
              <a:lnSpc>
                <a:spcPts val="3499"/>
              </a:lnSpc>
            </a:pPr>
            <a:r>
              <a:rPr lang="en-US" sz="2499">
                <a:solidFill>
                  <a:srgbClr val="000000"/>
                </a:solidFill>
                <a:latin typeface="Arial"/>
              </a:rPr>
              <a:t>Through its </a:t>
            </a:r>
            <a:r>
              <a:rPr lang="en-US" sz="2499">
                <a:solidFill>
                  <a:srgbClr val="000000"/>
                </a:solidFill>
                <a:latin typeface="Arial Semi-Bold"/>
              </a:rPr>
              <a:t>poignant lyrics</a:t>
            </a:r>
            <a:r>
              <a:rPr lang="en-US" sz="2499">
                <a:solidFill>
                  <a:srgbClr val="000000"/>
                </a:solidFill>
                <a:latin typeface="Arial"/>
              </a:rPr>
              <a:t>, the </a:t>
            </a:r>
            <a:r>
              <a:rPr lang="en-US" sz="2499">
                <a:solidFill>
                  <a:srgbClr val="000000"/>
                </a:solidFill>
                <a:latin typeface="Arial Semi-Bold"/>
              </a:rPr>
              <a:t>song contemplates</a:t>
            </a:r>
            <a:r>
              <a:rPr lang="en-US" sz="2499">
                <a:solidFill>
                  <a:srgbClr val="000000"/>
                </a:solidFill>
                <a:latin typeface="Arial"/>
              </a:rPr>
              <a:t> the </a:t>
            </a:r>
            <a:r>
              <a:rPr lang="en-US" sz="2499">
                <a:solidFill>
                  <a:srgbClr val="000000"/>
                </a:solidFill>
                <a:latin typeface="Arial Semi-Bold"/>
              </a:rPr>
              <a:t>reasons Willie might have gone to war</a:t>
            </a:r>
            <a:r>
              <a:rPr lang="en-US" sz="2499">
                <a:solidFill>
                  <a:srgbClr val="000000"/>
                </a:solidFill>
                <a:latin typeface="Arial"/>
              </a:rPr>
              <a:t>, </a:t>
            </a:r>
            <a:r>
              <a:rPr lang="en-US" sz="2499">
                <a:solidFill>
                  <a:srgbClr val="000000"/>
                </a:solidFill>
                <a:latin typeface="Arial Semi-Bold"/>
              </a:rPr>
              <a:t>imagining</a:t>
            </a:r>
            <a:r>
              <a:rPr lang="en-US" sz="2499">
                <a:solidFill>
                  <a:srgbClr val="000000"/>
                </a:solidFill>
                <a:latin typeface="Arial"/>
              </a:rPr>
              <a:t> perhaps he </a:t>
            </a:r>
            <a:r>
              <a:rPr lang="en-US" sz="2499">
                <a:solidFill>
                  <a:srgbClr val="000000"/>
                </a:solidFill>
                <a:latin typeface="Arial Semi-Bold"/>
              </a:rPr>
              <a:t>loved a sweetheart</a:t>
            </a:r>
            <a:r>
              <a:rPr lang="en-US" sz="2499">
                <a:solidFill>
                  <a:srgbClr val="000000"/>
                </a:solidFill>
                <a:latin typeface="Arial"/>
              </a:rPr>
              <a:t>, or was it </a:t>
            </a:r>
            <a:r>
              <a:rPr lang="en-US" sz="2499">
                <a:solidFill>
                  <a:srgbClr val="000000"/>
                </a:solidFill>
                <a:latin typeface="Arial Semi-Bold"/>
              </a:rPr>
              <a:t>purely for king and country</a:t>
            </a:r>
            <a:r>
              <a:rPr lang="en-US" sz="2499">
                <a:solidFill>
                  <a:srgbClr val="000000"/>
                </a:solidFill>
                <a:latin typeface="Arial"/>
              </a:rPr>
              <a:t>. It </a:t>
            </a:r>
            <a:r>
              <a:rPr lang="en-US" sz="2499">
                <a:solidFill>
                  <a:srgbClr val="000000"/>
                </a:solidFill>
                <a:latin typeface="Arial Semi-Bold"/>
              </a:rPr>
              <a:t>ponders</a:t>
            </a:r>
            <a:r>
              <a:rPr lang="en-US" sz="2499">
                <a:solidFill>
                  <a:srgbClr val="000000"/>
                </a:solidFill>
                <a:latin typeface="Arial"/>
              </a:rPr>
              <a:t> the </a:t>
            </a:r>
            <a:r>
              <a:rPr lang="en-US" sz="2499">
                <a:solidFill>
                  <a:srgbClr val="000000"/>
                </a:solidFill>
                <a:latin typeface="Arial Semi-Bold"/>
              </a:rPr>
              <a:t>stark contrast</a:t>
            </a:r>
            <a:r>
              <a:rPr lang="en-US" sz="2499">
                <a:solidFill>
                  <a:srgbClr val="000000"/>
                </a:solidFill>
                <a:latin typeface="Arial"/>
              </a:rPr>
              <a:t> between the </a:t>
            </a:r>
            <a:r>
              <a:rPr lang="en-US" sz="2499">
                <a:solidFill>
                  <a:srgbClr val="000000"/>
                </a:solidFill>
                <a:latin typeface="Arial Semi-Bold"/>
              </a:rPr>
              <a:t>jubilant send-off young soldiers received</a:t>
            </a:r>
            <a:r>
              <a:rPr lang="en-US" sz="2499">
                <a:solidFill>
                  <a:srgbClr val="000000"/>
                </a:solidFill>
                <a:latin typeface="Arial"/>
              </a:rPr>
              <a:t> and the </a:t>
            </a:r>
            <a:r>
              <a:rPr lang="en-US" sz="2499">
                <a:solidFill>
                  <a:srgbClr val="000000"/>
                </a:solidFill>
                <a:latin typeface="Arial Semi-Bold"/>
              </a:rPr>
              <a:t>tragic reality of their deaths</a:t>
            </a:r>
            <a:r>
              <a:rPr lang="en-US" sz="2499">
                <a:solidFill>
                  <a:srgbClr val="000000"/>
                </a:solidFill>
                <a:latin typeface="Arial"/>
              </a:rPr>
              <a:t>. The </a:t>
            </a:r>
            <a:r>
              <a:rPr lang="en-US" sz="2499">
                <a:solidFill>
                  <a:srgbClr val="000000"/>
                </a:solidFill>
                <a:latin typeface="Arial Semi-Bold"/>
              </a:rPr>
              <a:t>chorus</a:t>
            </a:r>
            <a:r>
              <a:rPr lang="en-US" sz="2499">
                <a:solidFill>
                  <a:srgbClr val="000000"/>
                </a:solidFill>
                <a:latin typeface="Arial"/>
              </a:rPr>
              <a:t>, which talks about the </a:t>
            </a:r>
            <a:r>
              <a:rPr lang="en-US" sz="2499">
                <a:solidFill>
                  <a:srgbClr val="000000"/>
                </a:solidFill>
                <a:latin typeface="Arial Semi-Bold"/>
              </a:rPr>
              <a:t>"green fields of France"</a:t>
            </a:r>
            <a:r>
              <a:rPr lang="en-US" sz="2499">
                <a:solidFill>
                  <a:srgbClr val="000000"/>
                </a:solidFill>
                <a:latin typeface="Arial"/>
              </a:rPr>
              <a:t>, </a:t>
            </a:r>
            <a:r>
              <a:rPr lang="en-US" sz="2499">
                <a:solidFill>
                  <a:srgbClr val="000000"/>
                </a:solidFill>
                <a:latin typeface="Arial Semi-Bold"/>
              </a:rPr>
              <a:t>alludes</a:t>
            </a:r>
            <a:r>
              <a:rPr lang="en-US" sz="2499">
                <a:solidFill>
                  <a:srgbClr val="000000"/>
                </a:solidFill>
                <a:latin typeface="Arial"/>
              </a:rPr>
              <a:t> to the </a:t>
            </a:r>
            <a:r>
              <a:rPr lang="en-US" sz="2499">
                <a:solidFill>
                  <a:srgbClr val="000000"/>
                </a:solidFill>
                <a:latin typeface="Arial Semi-Bold"/>
              </a:rPr>
              <a:t>tragic irony</a:t>
            </a:r>
            <a:r>
              <a:rPr lang="en-US" sz="2499">
                <a:solidFill>
                  <a:srgbClr val="000000"/>
                </a:solidFill>
                <a:latin typeface="Arial"/>
              </a:rPr>
              <a:t> that the </a:t>
            </a:r>
            <a:r>
              <a:rPr lang="en-US" sz="2499">
                <a:solidFill>
                  <a:srgbClr val="000000"/>
                </a:solidFill>
                <a:latin typeface="Arial Semi-Bold"/>
              </a:rPr>
              <a:t>once bloody battlefields of WWI</a:t>
            </a:r>
            <a:r>
              <a:rPr lang="en-US" sz="2499">
                <a:solidFill>
                  <a:srgbClr val="000000"/>
                </a:solidFill>
                <a:latin typeface="Arial"/>
              </a:rPr>
              <a:t>, where </a:t>
            </a:r>
            <a:r>
              <a:rPr lang="en-US" sz="2499">
                <a:solidFill>
                  <a:srgbClr val="000000"/>
                </a:solidFill>
                <a:latin typeface="Arial Semi-Bold"/>
              </a:rPr>
              <a:t>countless young men died</a:t>
            </a:r>
            <a:r>
              <a:rPr lang="en-US" sz="2499">
                <a:solidFill>
                  <a:srgbClr val="000000"/>
                </a:solidFill>
                <a:latin typeface="Arial"/>
              </a:rPr>
              <a:t>, have now </a:t>
            </a:r>
            <a:r>
              <a:rPr lang="en-US" sz="2499">
                <a:solidFill>
                  <a:srgbClr val="000000"/>
                </a:solidFill>
                <a:latin typeface="Arial Semi-Bold"/>
              </a:rPr>
              <a:t>returned</a:t>
            </a:r>
            <a:r>
              <a:rPr lang="en-US" sz="2499">
                <a:solidFill>
                  <a:srgbClr val="000000"/>
                </a:solidFill>
                <a:latin typeface="Arial"/>
              </a:rPr>
              <a:t> to </a:t>
            </a:r>
            <a:r>
              <a:rPr lang="en-US" sz="2499">
                <a:solidFill>
                  <a:srgbClr val="000000"/>
                </a:solidFill>
                <a:latin typeface="Arial Semi-Bold"/>
              </a:rPr>
              <a:t>peaceful fields</a:t>
            </a:r>
            <a:r>
              <a:rPr lang="en-US" sz="2499">
                <a:solidFill>
                  <a:srgbClr val="000000"/>
                </a:solidFill>
                <a:latin typeface="Arial"/>
              </a:rPr>
              <a:t>.</a:t>
            </a:r>
          </a:p>
          <a:p>
            <a:pPr algn="l">
              <a:lnSpc>
                <a:spcPts val="3499"/>
              </a:lnSpc>
            </a:pPr>
            <a:r>
              <a:rPr lang="en-US" sz="2499">
                <a:solidFill>
                  <a:srgbClr val="000000"/>
                </a:solidFill>
                <a:latin typeface="Arial"/>
              </a:rPr>
              <a:t>The </a:t>
            </a:r>
            <a:r>
              <a:rPr lang="en-US" sz="2499">
                <a:solidFill>
                  <a:srgbClr val="000000"/>
                </a:solidFill>
                <a:latin typeface="Arial Semi-Bold"/>
              </a:rPr>
              <a:t>song</a:t>
            </a:r>
            <a:r>
              <a:rPr lang="en-US" sz="2499">
                <a:solidFill>
                  <a:srgbClr val="000000"/>
                </a:solidFill>
                <a:latin typeface="Arial"/>
              </a:rPr>
              <a:t> has been </a:t>
            </a:r>
            <a:r>
              <a:rPr lang="en-US" sz="2499">
                <a:solidFill>
                  <a:srgbClr val="000000"/>
                </a:solidFill>
                <a:latin typeface="Arial Semi-Bold"/>
              </a:rPr>
              <a:t>covered</a:t>
            </a:r>
            <a:r>
              <a:rPr lang="en-US" sz="2499">
                <a:solidFill>
                  <a:srgbClr val="000000"/>
                </a:solidFill>
                <a:latin typeface="Arial"/>
              </a:rPr>
              <a:t> by </a:t>
            </a:r>
            <a:r>
              <a:rPr lang="en-US" sz="2499">
                <a:solidFill>
                  <a:srgbClr val="000000"/>
                </a:solidFill>
                <a:latin typeface="Arial Semi-Bold"/>
              </a:rPr>
              <a:t>numerous artists</a:t>
            </a:r>
            <a:r>
              <a:rPr lang="en-US" sz="2499">
                <a:solidFill>
                  <a:srgbClr val="000000"/>
                </a:solidFill>
                <a:latin typeface="Arial"/>
              </a:rPr>
              <a:t> and has become an </a:t>
            </a:r>
            <a:r>
              <a:rPr lang="en-US" sz="2499">
                <a:solidFill>
                  <a:srgbClr val="000000"/>
                </a:solidFill>
                <a:latin typeface="Arial Semi-Bold"/>
              </a:rPr>
              <a:t>anthem for peace</a:t>
            </a:r>
            <a:r>
              <a:rPr lang="en-US" sz="2499">
                <a:solidFill>
                  <a:srgbClr val="000000"/>
                </a:solidFill>
                <a:latin typeface="Arial"/>
              </a:rPr>
              <a:t> and a </a:t>
            </a:r>
            <a:r>
              <a:rPr lang="en-US" sz="2499">
                <a:solidFill>
                  <a:srgbClr val="000000"/>
                </a:solidFill>
                <a:latin typeface="Arial Semi-Bold"/>
              </a:rPr>
              <a:t>poignant reminder</a:t>
            </a:r>
            <a:r>
              <a:rPr lang="en-US" sz="2499">
                <a:solidFill>
                  <a:srgbClr val="000000"/>
                </a:solidFill>
                <a:latin typeface="Arial"/>
              </a:rPr>
              <a:t> of the </a:t>
            </a:r>
            <a:r>
              <a:rPr lang="en-US" sz="2499">
                <a:solidFill>
                  <a:srgbClr val="000000"/>
                </a:solidFill>
                <a:latin typeface="Arial Semi-Bold"/>
              </a:rPr>
              <a:t>costs of war</a:t>
            </a:r>
            <a:r>
              <a:rPr lang="en-US" sz="2499">
                <a:solidFill>
                  <a:srgbClr val="000000"/>
                </a:solidFill>
                <a:latin typeface="Arial"/>
              </a:rPr>
              <a:t>. It has </a:t>
            </a:r>
            <a:r>
              <a:rPr lang="en-US" sz="2499">
                <a:solidFill>
                  <a:srgbClr val="000000"/>
                </a:solidFill>
                <a:latin typeface="Arial Semi-Bold"/>
              </a:rPr>
              <a:t>particular resonance</a:t>
            </a:r>
            <a:r>
              <a:rPr lang="en-US" sz="2499">
                <a:solidFill>
                  <a:srgbClr val="000000"/>
                </a:solidFill>
                <a:latin typeface="Arial"/>
              </a:rPr>
              <a:t> for the </a:t>
            </a:r>
            <a:r>
              <a:rPr lang="en-US" sz="2499">
                <a:solidFill>
                  <a:srgbClr val="000000"/>
                </a:solidFill>
                <a:latin typeface="Arial Semi-Bold"/>
              </a:rPr>
              <a:t>Irish</a:t>
            </a:r>
            <a:r>
              <a:rPr lang="en-US" sz="2499">
                <a:solidFill>
                  <a:srgbClr val="000000"/>
                </a:solidFill>
                <a:latin typeface="Arial"/>
              </a:rPr>
              <a:t>, many of whom </a:t>
            </a:r>
            <a:r>
              <a:rPr lang="en-US" sz="2499">
                <a:solidFill>
                  <a:srgbClr val="000000"/>
                </a:solidFill>
                <a:latin typeface="Arial Semi-Bold"/>
              </a:rPr>
              <a:t>fought in WWI under British command</a:t>
            </a:r>
            <a:r>
              <a:rPr lang="en-US" sz="2499">
                <a:solidFill>
                  <a:srgbClr val="000000"/>
                </a:solidFill>
                <a:latin typeface="Arial"/>
              </a:rPr>
              <a:t> and </a:t>
            </a:r>
            <a:r>
              <a:rPr lang="en-US" sz="2499">
                <a:solidFill>
                  <a:srgbClr val="000000"/>
                </a:solidFill>
                <a:latin typeface="Arial Semi-Bold"/>
              </a:rPr>
              <a:t>faced complex issues of identity and loyalty</a:t>
            </a:r>
            <a:r>
              <a:rPr lang="en-US" sz="2499">
                <a:solidFill>
                  <a:srgbClr val="000000"/>
                </a:solidFill>
                <a:latin typeface="Arial"/>
              </a:rPr>
              <a:t>, especially during the </a:t>
            </a:r>
            <a:r>
              <a:rPr lang="en-US" sz="2499">
                <a:solidFill>
                  <a:srgbClr val="000000"/>
                </a:solidFill>
                <a:latin typeface="Arial Semi-Bold"/>
              </a:rPr>
              <a:t>aftermath of the Easter Rising</a:t>
            </a:r>
            <a:r>
              <a:rPr lang="en-US" sz="2499">
                <a:solidFill>
                  <a:srgbClr val="000000"/>
                </a:solidFill>
                <a:latin typeface="Arial"/>
              </a:rPr>
              <a:t>. While </a:t>
            </a:r>
            <a:r>
              <a:rPr lang="en-US" sz="2499">
                <a:solidFill>
                  <a:srgbClr val="000000"/>
                </a:solidFill>
                <a:latin typeface="Arial Semi-Bold"/>
              </a:rPr>
              <a:t>not exclusively about the Irish experience in WWI</a:t>
            </a:r>
            <a:r>
              <a:rPr lang="en-US" sz="2499">
                <a:solidFill>
                  <a:srgbClr val="000000"/>
                </a:solidFill>
                <a:latin typeface="Arial"/>
              </a:rPr>
              <a:t>, the </a:t>
            </a:r>
            <a:r>
              <a:rPr lang="en-US" sz="2499">
                <a:solidFill>
                  <a:srgbClr val="000000"/>
                </a:solidFill>
                <a:latin typeface="Arial Semi-Bold"/>
              </a:rPr>
              <a:t>song does resonate</a:t>
            </a:r>
            <a:r>
              <a:rPr lang="en-US" sz="2499">
                <a:solidFill>
                  <a:srgbClr val="000000"/>
                </a:solidFill>
                <a:latin typeface="Arial"/>
              </a:rPr>
              <a:t> with the </a:t>
            </a:r>
            <a:r>
              <a:rPr lang="en-US" sz="2499">
                <a:solidFill>
                  <a:srgbClr val="000000"/>
                </a:solidFill>
                <a:latin typeface="Arial Semi-Bold"/>
              </a:rPr>
              <a:t>story of many Irish soldiers</a:t>
            </a:r>
            <a:r>
              <a:rPr lang="en-US" sz="2499">
                <a:solidFill>
                  <a:srgbClr val="000000"/>
                </a:solidFill>
                <a:latin typeface="Arial"/>
              </a:rPr>
              <a:t>. Their </a:t>
            </a:r>
            <a:r>
              <a:rPr lang="en-US" sz="2499">
                <a:solidFill>
                  <a:srgbClr val="000000"/>
                </a:solidFill>
                <a:latin typeface="Arial Semi-Bold"/>
              </a:rPr>
              <a:t>participation in the war</a:t>
            </a:r>
            <a:r>
              <a:rPr lang="en-US" sz="2499">
                <a:solidFill>
                  <a:srgbClr val="000000"/>
                </a:solidFill>
                <a:latin typeface="Arial"/>
              </a:rPr>
              <a:t> was for a long time a </a:t>
            </a:r>
            <a:r>
              <a:rPr lang="en-US" sz="2499">
                <a:solidFill>
                  <a:srgbClr val="000000"/>
                </a:solidFill>
                <a:latin typeface="Arial Semi-Bold"/>
              </a:rPr>
              <a:t>controversial</a:t>
            </a:r>
            <a:r>
              <a:rPr lang="en-US" sz="2499">
                <a:solidFill>
                  <a:srgbClr val="000000"/>
                </a:solidFill>
                <a:latin typeface="Arial"/>
              </a:rPr>
              <a:t> and often </a:t>
            </a:r>
            <a:r>
              <a:rPr lang="en-US" sz="2499">
                <a:solidFill>
                  <a:srgbClr val="000000"/>
                </a:solidFill>
                <a:latin typeface="Arial Semi-Bold"/>
              </a:rPr>
              <a:t>overlooked part</a:t>
            </a:r>
            <a:r>
              <a:rPr lang="en-US" sz="2499">
                <a:solidFill>
                  <a:srgbClr val="000000"/>
                </a:solidFill>
                <a:latin typeface="Arial"/>
              </a:rPr>
              <a:t> of </a:t>
            </a:r>
            <a:r>
              <a:rPr lang="en-US" sz="2499">
                <a:solidFill>
                  <a:srgbClr val="000000"/>
                </a:solidFill>
                <a:latin typeface="Arial Semi-Bold"/>
              </a:rPr>
              <a:t>Irish history</a:t>
            </a:r>
            <a:r>
              <a:rPr lang="en-US" sz="2499">
                <a:solidFill>
                  <a:srgbClr val="000000"/>
                </a:solidFill>
                <a:latin typeface="Arial"/>
              </a:rPr>
              <a:t>, as </a:t>
            </a:r>
            <a:r>
              <a:rPr lang="en-US" sz="2499">
                <a:solidFill>
                  <a:srgbClr val="000000"/>
                </a:solidFill>
                <a:latin typeface="Arial Semi-Bold"/>
              </a:rPr>
              <a:t>Ireland itself</a:t>
            </a:r>
            <a:r>
              <a:rPr lang="en-US" sz="2499">
                <a:solidFill>
                  <a:srgbClr val="000000"/>
                </a:solidFill>
                <a:latin typeface="Arial"/>
              </a:rPr>
              <a:t> was undergoing </a:t>
            </a:r>
            <a:r>
              <a:rPr lang="en-US" sz="2499">
                <a:solidFill>
                  <a:srgbClr val="000000"/>
                </a:solidFill>
                <a:latin typeface="Arial Semi-Bold"/>
              </a:rPr>
              <a:t>significant political change</a:t>
            </a:r>
            <a:r>
              <a:rPr lang="en-US" sz="2499">
                <a:solidFill>
                  <a:srgbClr val="000000"/>
                </a:solidFill>
                <a:latin typeface="Arial"/>
              </a:rPr>
              <a:t> and the </a:t>
            </a:r>
            <a:r>
              <a:rPr lang="en-US" sz="2499">
                <a:solidFill>
                  <a:srgbClr val="000000"/>
                </a:solidFill>
                <a:latin typeface="Arial Semi-Bold"/>
              </a:rPr>
              <a:t>struggle for independence</a:t>
            </a:r>
            <a:r>
              <a:rPr lang="en-US" sz="2499">
                <a:solidFill>
                  <a:srgbClr val="000000"/>
                </a:solidFill>
                <a:latin typeface="Arial"/>
              </a:rPr>
              <a:t> during the </a:t>
            </a:r>
            <a:r>
              <a:rPr lang="en-US" sz="2499">
                <a:solidFill>
                  <a:srgbClr val="000000"/>
                </a:solidFill>
                <a:latin typeface="Arial Semi-Bold"/>
              </a:rPr>
              <a:t>same period</a:t>
            </a:r>
            <a:r>
              <a:rPr lang="en-US" sz="2499">
                <a:solidFill>
                  <a:srgbClr val="000000"/>
                </a:solidFill>
                <a:latin typeface="Arial"/>
              </a:rPr>
              <a:t>.</a:t>
            </a:r>
          </a:p>
        </p:txBody>
      </p:sp>
      <p:grpSp>
        <p:nvGrpSpPr>
          <p:cNvPr name="Group 8" id="8"/>
          <p:cNvGrpSpPr/>
          <p:nvPr/>
        </p:nvGrpSpPr>
        <p:grpSpPr>
          <a:xfrm rot="0">
            <a:off x="12988850" y="9725311"/>
            <a:ext cx="3950410" cy="561689"/>
            <a:chOff x="0" y="0"/>
            <a:chExt cx="5267213" cy="748919"/>
          </a:xfrm>
        </p:grpSpPr>
        <p:sp>
          <p:nvSpPr>
            <p:cNvPr name="Freeform 9" id="9"/>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1" id="11"/>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TextBox 12" id="12"/>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
        <p:nvSpPr>
          <p:cNvPr name="TextBox 13" id="13"/>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Twenty-One: World War I</a:t>
            </a:r>
          </a:p>
        </p:txBody>
      </p:sp>
    </p:spTree>
  </p:cSld>
  <p:clrMapOvr>
    <a:masterClrMapping/>
  </p:clrMapOvr>
</p:sld>
</file>

<file path=ppt/slides/slide4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0" y="3367397"/>
            <a:ext cx="18288000" cy="1714500"/>
          </a:xfrm>
          <a:prstGeom prst="rect">
            <a:avLst/>
          </a:prstGeom>
        </p:spPr>
        <p:txBody>
          <a:bodyPr anchor="t" rtlCol="false" tIns="0" lIns="0" bIns="0" rIns="0">
            <a:spAutoFit/>
          </a:bodyPr>
          <a:lstStyle/>
          <a:p>
            <a:pPr algn="ctr">
              <a:lnSpc>
                <a:spcPts val="12599"/>
              </a:lnSpc>
            </a:pPr>
            <a:r>
              <a:rPr lang="en-US" sz="9000" spc="405">
                <a:solidFill>
                  <a:srgbClr val="363371"/>
                </a:solidFill>
                <a:latin typeface="Arial Bold"/>
              </a:rPr>
              <a:t>20.10: SUMMARY</a:t>
            </a:r>
          </a:p>
        </p:txBody>
      </p:sp>
      <p:sp>
        <p:nvSpPr>
          <p:cNvPr name="TextBox 4" id="4"/>
          <p:cNvSpPr txBox="true"/>
          <p:nvPr/>
        </p:nvSpPr>
        <p:spPr>
          <a:xfrm rot="0">
            <a:off x="351801" y="3753160"/>
            <a:ext cx="17584398" cy="1323975"/>
          </a:xfrm>
          <a:prstGeom prst="rect">
            <a:avLst/>
          </a:prstGeom>
        </p:spPr>
        <p:txBody>
          <a:bodyPr anchor="t" rtlCol="false" tIns="0" lIns="0" bIns="0" rIns="0">
            <a:spAutoFit/>
          </a:bodyPr>
          <a:lstStyle/>
          <a:p>
            <a:pPr algn="ctr">
              <a:lnSpc>
                <a:spcPts val="10349"/>
              </a:lnSpc>
            </a:pPr>
            <a:r>
              <a:rPr lang="en-US" sz="8999" spc="2699">
                <a:solidFill>
                  <a:srgbClr val="FFFFFF"/>
                </a:solidFill>
                <a:latin typeface="Daydream"/>
              </a:rPr>
              <a:t>20.10: summary</a:t>
            </a:r>
          </a:p>
        </p:txBody>
      </p:sp>
      <p:sp>
        <p:nvSpPr>
          <p:cNvPr name="TextBox 5" id="5"/>
          <p:cNvSpPr txBox="true"/>
          <p:nvPr/>
        </p:nvSpPr>
        <p:spPr>
          <a:xfrm rot="0">
            <a:off x="15684134" y="-14772"/>
            <a:ext cx="2158388" cy="591277"/>
          </a:xfrm>
          <a:prstGeom prst="rect">
            <a:avLst/>
          </a:prstGeom>
        </p:spPr>
        <p:txBody>
          <a:bodyPr anchor="t" rtlCol="false" tIns="0" lIns="0" bIns="0" rIns="0">
            <a:spAutoFit/>
          </a:bodyPr>
          <a:lstStyle/>
          <a:p>
            <a:pPr algn="r">
              <a:lnSpc>
                <a:spcPts val="4206"/>
              </a:lnSpc>
            </a:pPr>
            <a:r>
              <a:rPr lang="en-US" sz="3004">
                <a:solidFill>
                  <a:srgbClr val="FFFFFF"/>
                </a:solidFill>
                <a:latin typeface="Old Standard Bold"/>
              </a:rPr>
              <a:t>Chapter 21</a:t>
            </a:r>
          </a:p>
        </p:txBody>
      </p:sp>
      <p:sp>
        <p:nvSpPr>
          <p:cNvPr name="TextBox 6" id="6"/>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a:solidFill>
                  <a:srgbClr val="FFFFFF"/>
                </a:solidFill>
                <a:latin typeface="Old Standard Bold"/>
              </a:rPr>
              <a:t>1914-1918</a:t>
            </a:r>
          </a:p>
        </p:txBody>
      </p:sp>
      <p:grpSp>
        <p:nvGrpSpPr>
          <p:cNvPr name="Group 7" id="7"/>
          <p:cNvGrpSpPr/>
          <p:nvPr/>
        </p:nvGrpSpPr>
        <p:grpSpPr>
          <a:xfrm rot="0">
            <a:off x="14337590" y="9725311"/>
            <a:ext cx="3950410" cy="561689"/>
            <a:chOff x="0" y="0"/>
            <a:chExt cx="5267213" cy="748919"/>
          </a:xfrm>
        </p:grpSpPr>
        <p:sp>
          <p:nvSpPr>
            <p:cNvPr name="Freeform 8" id="8"/>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9" id="9"/>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10" id="10"/>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TextBox 11" id="11"/>
          <p:cNvSpPr txBox="true"/>
          <p:nvPr/>
        </p:nvSpPr>
        <p:spPr>
          <a:xfrm rot="0">
            <a:off x="0" y="9613901"/>
            <a:ext cx="10115287" cy="673099"/>
          </a:xfrm>
          <a:prstGeom prst="rect">
            <a:avLst/>
          </a:prstGeom>
        </p:spPr>
        <p:txBody>
          <a:bodyPr anchor="t" rtlCol="false" tIns="0" lIns="0" bIns="0" rIns="0">
            <a:spAutoFit/>
          </a:bodyPr>
          <a:lstStyle/>
          <a:p>
            <a:pPr algn="ctr">
              <a:lnSpc>
                <a:spcPts val="4900"/>
              </a:lnSpc>
            </a:pPr>
            <a:r>
              <a:rPr lang="en-US" sz="3500">
                <a:solidFill>
                  <a:srgbClr val="363371"/>
                </a:solidFill>
                <a:latin typeface="Arial Bold"/>
              </a:rPr>
              <a:t>Strand Two &amp; Three: The History of the World</a:t>
            </a:r>
          </a:p>
        </p:txBody>
      </p:sp>
    </p:spTree>
  </p:cSld>
  <p:clrMapOvr>
    <a:masterClrMapping/>
  </p:clrMapOvr>
</p:sld>
</file>

<file path=ppt/slides/slide4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1028700" y="771525"/>
            <a:ext cx="15730037" cy="1244596"/>
          </a:xfrm>
          <a:prstGeom prst="rect">
            <a:avLst/>
          </a:prstGeom>
        </p:spPr>
        <p:txBody>
          <a:bodyPr anchor="t" rtlCol="false" tIns="0" lIns="0" bIns="0" rIns="0">
            <a:spAutoFit/>
          </a:bodyPr>
          <a:lstStyle/>
          <a:p>
            <a:pPr algn="l">
              <a:lnSpc>
                <a:spcPts val="9100"/>
              </a:lnSpc>
            </a:pPr>
            <a:r>
              <a:rPr lang="en-US" sz="6500">
                <a:solidFill>
                  <a:srgbClr val="363371"/>
                </a:solidFill>
                <a:latin typeface="Arial Bold"/>
              </a:rPr>
              <a:t>In this chapter, we have learned that...</a:t>
            </a:r>
          </a:p>
        </p:txBody>
      </p:sp>
      <p:sp>
        <p:nvSpPr>
          <p:cNvPr name="TextBox 3" id="3"/>
          <p:cNvSpPr txBox="true"/>
          <p:nvPr/>
        </p:nvSpPr>
        <p:spPr>
          <a:xfrm rot="0">
            <a:off x="1007553" y="1911346"/>
            <a:ext cx="15609955" cy="4422774"/>
          </a:xfrm>
          <a:prstGeom prst="rect">
            <a:avLst/>
          </a:prstGeom>
        </p:spPr>
        <p:txBody>
          <a:bodyPr anchor="t" rtlCol="false" tIns="0" lIns="0" bIns="0" rIns="0">
            <a:spAutoFit/>
          </a:bodyPr>
          <a:lstStyle/>
          <a:p>
            <a:pPr algn="l" marL="539754" indent="-269877" lvl="1">
              <a:lnSpc>
                <a:spcPts val="3500"/>
              </a:lnSpc>
              <a:buFont typeface="Arial"/>
              <a:buChar char="•"/>
            </a:pPr>
            <a:r>
              <a:rPr lang="en-US" sz="2500">
                <a:solidFill>
                  <a:srgbClr val="000000"/>
                </a:solidFill>
                <a:latin typeface="Arial"/>
              </a:rPr>
              <a:t>World War I broke out in August 1914. </a:t>
            </a:r>
            <a:r>
              <a:rPr lang="en-US" sz="2500">
                <a:solidFill>
                  <a:srgbClr val="000000"/>
                </a:solidFill>
                <a:latin typeface="Arial"/>
              </a:rPr>
              <a:t>The long-term cause of the war was the rivalry between powerful European states over colonies, armaments and the Balkans. The assassination of Archduke Franz Ferdinand brought the system of European alliances into play.</a:t>
            </a:r>
          </a:p>
          <a:p>
            <a:pPr algn="l" marL="539754" indent="-269877" lvl="1">
              <a:lnSpc>
                <a:spcPts val="3500"/>
              </a:lnSpc>
              <a:buFont typeface="Arial"/>
              <a:buChar char="•"/>
            </a:pPr>
            <a:r>
              <a:rPr lang="en-US" sz="2500">
                <a:solidFill>
                  <a:srgbClr val="000000"/>
                </a:solidFill>
                <a:latin typeface="Arial"/>
              </a:rPr>
              <a:t>The war was mainly fought along two fronts, west and east. In the trenches of the Western Front, the opposing armies faced each other across no man’s land. Over 19 million people were killed between 1914 and 1918.</a:t>
            </a:r>
          </a:p>
          <a:p>
            <a:pPr algn="l" marL="539754" indent="-269877" lvl="1">
              <a:lnSpc>
                <a:spcPts val="3500"/>
              </a:lnSpc>
              <a:buFont typeface="Arial"/>
              <a:buChar char="•"/>
            </a:pPr>
            <a:r>
              <a:rPr lang="en-US" sz="2500">
                <a:solidFill>
                  <a:srgbClr val="000000"/>
                </a:solidFill>
                <a:latin typeface="Arial"/>
              </a:rPr>
              <a:t>After the war, the leaders of the victorious allies met at Versailles to negotiate a peace deal to impose on Germany.</a:t>
            </a:r>
          </a:p>
          <a:p>
            <a:pPr algn="l" marL="539754" indent="-269877" lvl="1">
              <a:lnSpc>
                <a:spcPts val="3500"/>
              </a:lnSpc>
              <a:buFont typeface="Arial"/>
              <a:buChar char="•"/>
            </a:pPr>
            <a:r>
              <a:rPr lang="en-US" sz="2500">
                <a:solidFill>
                  <a:srgbClr val="000000"/>
                </a:solidFill>
                <a:latin typeface="Arial"/>
              </a:rPr>
              <a:t>The Treaty of Versailles blamed Germany for starting the war, imposed significant reparations, limited the size of its military and removed some of its territory.</a:t>
            </a:r>
          </a:p>
        </p:txBody>
      </p:sp>
      <p:grpSp>
        <p:nvGrpSpPr>
          <p:cNvPr name="Group 4" id="4"/>
          <p:cNvGrpSpPr/>
          <p:nvPr/>
        </p:nvGrpSpPr>
        <p:grpSpPr>
          <a:xfrm rot="0">
            <a:off x="0" y="0"/>
            <a:ext cx="685800" cy="10287000"/>
            <a:chOff x="0" y="0"/>
            <a:chExt cx="914400" cy="13716000"/>
          </a:xfrm>
        </p:grpSpPr>
        <p:sp>
          <p:nvSpPr>
            <p:cNvPr name="Freeform 5" id="5"/>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6" id="6"/>
          <p:cNvGrpSpPr/>
          <p:nvPr/>
        </p:nvGrpSpPr>
        <p:grpSpPr>
          <a:xfrm rot="0">
            <a:off x="16939260" y="0"/>
            <a:ext cx="1371600" cy="10287000"/>
            <a:chOff x="0" y="0"/>
            <a:chExt cx="1828800" cy="13716000"/>
          </a:xfrm>
        </p:grpSpPr>
        <p:sp>
          <p:nvSpPr>
            <p:cNvPr name="Freeform 7" id="7"/>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grpSp>
        <p:nvGrpSpPr>
          <p:cNvPr name="Group 8" id="8"/>
          <p:cNvGrpSpPr/>
          <p:nvPr/>
        </p:nvGrpSpPr>
        <p:grpSpPr>
          <a:xfrm rot="0">
            <a:off x="12988850" y="9725311"/>
            <a:ext cx="3950410" cy="561689"/>
            <a:chOff x="0" y="0"/>
            <a:chExt cx="5267213" cy="748919"/>
          </a:xfrm>
        </p:grpSpPr>
        <p:sp>
          <p:nvSpPr>
            <p:cNvPr name="Freeform 9" id="9"/>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1" id="11"/>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TextBox 12" id="12"/>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
        <p:nvSpPr>
          <p:cNvPr name="TextBox 13" id="13"/>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Twenty-One: World War I</a:t>
            </a:r>
          </a:p>
        </p:txBody>
      </p:sp>
    </p:spTree>
  </p:cSld>
  <p:clrMapOvr>
    <a:masterClrMapping/>
  </p:clrMapOvr>
</p:sld>
</file>

<file path=ppt/slides/slide4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838200"/>
            <a:ext cx="15609955" cy="949326"/>
          </a:xfrm>
          <a:prstGeom prst="rect">
            <a:avLst/>
          </a:prstGeom>
        </p:spPr>
        <p:txBody>
          <a:bodyPr anchor="t" rtlCol="false" tIns="0" lIns="0" bIns="0" rIns="0">
            <a:spAutoFit/>
          </a:bodyPr>
          <a:lstStyle/>
          <a:p>
            <a:pPr algn="l">
              <a:lnSpc>
                <a:spcPts val="6999"/>
              </a:lnSpc>
            </a:pPr>
            <a:r>
              <a:rPr lang="en-US" sz="4999">
                <a:solidFill>
                  <a:srgbClr val="363371"/>
                </a:solidFill>
                <a:latin typeface="Arial Bold"/>
              </a:rPr>
              <a:t>Reflecting on... World War I</a:t>
            </a:r>
          </a:p>
        </p:txBody>
      </p:sp>
      <p:sp>
        <p:nvSpPr>
          <p:cNvPr name="TextBox 7" id="7"/>
          <p:cNvSpPr txBox="true"/>
          <p:nvPr/>
        </p:nvSpPr>
        <p:spPr>
          <a:xfrm rot="0">
            <a:off x="1028700" y="1673226"/>
            <a:ext cx="15609955" cy="3705225"/>
          </a:xfrm>
          <a:prstGeom prst="rect">
            <a:avLst/>
          </a:prstGeom>
        </p:spPr>
        <p:txBody>
          <a:bodyPr anchor="t" rtlCol="false" tIns="0" lIns="0" bIns="0" rIns="0">
            <a:spAutoFit/>
          </a:bodyPr>
          <a:lstStyle/>
          <a:p>
            <a:pPr algn="l">
              <a:lnSpc>
                <a:spcPts val="4199"/>
              </a:lnSpc>
            </a:pPr>
            <a:r>
              <a:rPr lang="en-US" sz="2999">
                <a:solidFill>
                  <a:srgbClr val="000000"/>
                </a:solidFill>
                <a:latin typeface="Arial"/>
              </a:rPr>
              <a:t>The wars of the nineteenth century were limited to armies and battlefields - but in 1914, war became 'total'. Civilians were directly targeted by bombings and blockades. Soldiers died in their millions and many survivors were left physically and emotionally damaged. Technological advances allowed people to kill each other with far greater efficiency and detachment.</a:t>
            </a:r>
          </a:p>
          <a:p>
            <a:pPr algn="l">
              <a:lnSpc>
                <a:spcPts val="4199"/>
              </a:lnSpc>
            </a:pPr>
            <a:r>
              <a:rPr lang="en-US" sz="2999">
                <a:solidFill>
                  <a:srgbClr val="000000"/>
                </a:solidFill>
                <a:latin typeface="Arial"/>
              </a:rPr>
              <a:t>World War I changed the world: empires fell, millions died, states were created, revolutions broke out and the seeds of an even more devasting conflict were sown. </a:t>
            </a:r>
          </a:p>
        </p:txBody>
      </p:sp>
      <p:grpSp>
        <p:nvGrpSpPr>
          <p:cNvPr name="Group 8" id="8"/>
          <p:cNvGrpSpPr/>
          <p:nvPr/>
        </p:nvGrpSpPr>
        <p:grpSpPr>
          <a:xfrm rot="0">
            <a:off x="12988850" y="9725311"/>
            <a:ext cx="3950410" cy="561689"/>
            <a:chOff x="0" y="0"/>
            <a:chExt cx="5267213" cy="748919"/>
          </a:xfrm>
        </p:grpSpPr>
        <p:sp>
          <p:nvSpPr>
            <p:cNvPr name="Freeform 9" id="9"/>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1" id="11"/>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TextBox 12" id="12"/>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
        <p:nvSpPr>
          <p:cNvPr name="TextBox 13" id="13"/>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Twenty-One: World War I</a:t>
            </a:r>
          </a:p>
        </p:txBody>
      </p:sp>
    </p:spTree>
  </p:cSld>
  <p:clrMapOvr>
    <a:masterClrMapping/>
  </p:clrMapOvr>
</p:sld>
</file>

<file path=ppt/slides/slide4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828675"/>
            <a:ext cx="15609955" cy="958845"/>
          </a:xfrm>
          <a:prstGeom prst="rect">
            <a:avLst/>
          </a:prstGeom>
        </p:spPr>
        <p:txBody>
          <a:bodyPr anchor="t" rtlCol="false" tIns="0" lIns="0" bIns="0" rIns="0">
            <a:spAutoFit/>
          </a:bodyPr>
          <a:lstStyle/>
          <a:p>
            <a:pPr algn="l">
              <a:lnSpc>
                <a:spcPts val="7000"/>
              </a:lnSpc>
            </a:pPr>
            <a:r>
              <a:rPr lang="en-US" sz="5000">
                <a:solidFill>
                  <a:srgbClr val="363371"/>
                </a:solidFill>
                <a:latin typeface="Arial Bold"/>
              </a:rPr>
              <a:t>SEC Examination Questions</a:t>
            </a:r>
          </a:p>
        </p:txBody>
      </p:sp>
      <p:sp>
        <p:nvSpPr>
          <p:cNvPr name="TextBox 7" id="7"/>
          <p:cNvSpPr txBox="true"/>
          <p:nvPr/>
        </p:nvSpPr>
        <p:spPr>
          <a:xfrm rot="0">
            <a:off x="1028700" y="1673220"/>
            <a:ext cx="15609955" cy="561975"/>
          </a:xfrm>
          <a:prstGeom prst="rect">
            <a:avLst/>
          </a:prstGeom>
        </p:spPr>
        <p:txBody>
          <a:bodyPr anchor="t" rtlCol="false" tIns="0" lIns="0" bIns="0" rIns="0">
            <a:spAutoFit/>
          </a:bodyPr>
          <a:lstStyle/>
          <a:p>
            <a:pPr algn="l">
              <a:lnSpc>
                <a:spcPts val="4199"/>
              </a:lnSpc>
            </a:pPr>
            <a:r>
              <a:rPr lang="en-US" sz="2999">
                <a:solidFill>
                  <a:srgbClr val="000000"/>
                </a:solidFill>
                <a:latin typeface="Arial"/>
              </a:rPr>
              <a:t>2023 SEC Q55</a:t>
            </a:r>
          </a:p>
        </p:txBody>
      </p:sp>
      <p:grpSp>
        <p:nvGrpSpPr>
          <p:cNvPr name="Group 8" id="8"/>
          <p:cNvGrpSpPr/>
          <p:nvPr/>
        </p:nvGrpSpPr>
        <p:grpSpPr>
          <a:xfrm rot="0">
            <a:off x="12988850" y="9725311"/>
            <a:ext cx="3950410" cy="561689"/>
            <a:chOff x="0" y="0"/>
            <a:chExt cx="5267213" cy="748919"/>
          </a:xfrm>
        </p:grpSpPr>
        <p:sp>
          <p:nvSpPr>
            <p:cNvPr name="Freeform 9" id="9"/>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1" id="11"/>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TextBox 12" id="12"/>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
        <p:nvSpPr>
          <p:cNvPr name="TextBox 13" id="13"/>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Twenty-One: World War I</a:t>
            </a:r>
          </a:p>
        </p:txBody>
      </p:sp>
    </p:spTree>
  </p:cSld>
  <p:clrMapOvr>
    <a:masterClrMapping/>
  </p:clrMapOvr>
</p:sld>
</file>

<file path=ppt/slides/slide4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TextBox 10" id="10"/>
          <p:cNvSpPr txBox="true"/>
          <p:nvPr/>
        </p:nvSpPr>
        <p:spPr>
          <a:xfrm rot="0">
            <a:off x="1028700" y="790575"/>
            <a:ext cx="15730037" cy="1152520"/>
          </a:xfrm>
          <a:prstGeom prst="rect">
            <a:avLst/>
          </a:prstGeom>
        </p:spPr>
        <p:txBody>
          <a:bodyPr anchor="t" rtlCol="false" tIns="0" lIns="0" bIns="0" rIns="0">
            <a:spAutoFit/>
          </a:bodyPr>
          <a:lstStyle/>
          <a:p>
            <a:pPr algn="l">
              <a:lnSpc>
                <a:spcPts val="8400"/>
              </a:lnSpc>
            </a:pPr>
            <a:r>
              <a:rPr lang="en-US" sz="6000">
                <a:solidFill>
                  <a:srgbClr val="363371"/>
                </a:solidFill>
                <a:latin typeface="Arial Bold"/>
              </a:rPr>
              <a:t>Project</a:t>
            </a:r>
          </a:p>
        </p:txBody>
      </p:sp>
      <p:sp>
        <p:nvSpPr>
          <p:cNvPr name="TextBox 11" id="11"/>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Two &amp; Three: The History of the World</a:t>
            </a:r>
          </a:p>
        </p:txBody>
      </p:sp>
      <p:sp>
        <p:nvSpPr>
          <p:cNvPr name="TextBox 12" id="12"/>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Twenty-One: World War I</a:t>
            </a:r>
          </a:p>
        </p:txBody>
      </p:sp>
      <p:grpSp>
        <p:nvGrpSpPr>
          <p:cNvPr name="Group 13" id="13"/>
          <p:cNvGrpSpPr/>
          <p:nvPr/>
        </p:nvGrpSpPr>
        <p:grpSpPr>
          <a:xfrm rot="0">
            <a:off x="1028700" y="1943095"/>
            <a:ext cx="15609955" cy="6070599"/>
            <a:chOff x="0" y="0"/>
            <a:chExt cx="20813273" cy="8094133"/>
          </a:xfrm>
        </p:grpSpPr>
        <p:sp>
          <p:nvSpPr>
            <p:cNvPr name="TextBox 14" id="14"/>
            <p:cNvSpPr txBox="true"/>
            <p:nvPr/>
          </p:nvSpPr>
          <p:spPr>
            <a:xfrm rot="0">
              <a:off x="0" y="-104775"/>
              <a:ext cx="15540467" cy="8198908"/>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Guidelines:</a:t>
              </a:r>
            </a:p>
            <a:p>
              <a:pPr algn="l" marL="539754" indent="-269877" lvl="1">
                <a:lnSpc>
                  <a:spcPts val="3500"/>
                </a:lnSpc>
                <a:buAutoNum type="arabicPeriod" startAt="1"/>
              </a:pPr>
              <a:r>
                <a:rPr lang="en-US" sz="2500">
                  <a:solidFill>
                    <a:srgbClr val="000000"/>
                  </a:solidFill>
                  <a:latin typeface="Arial Semi-Bold"/>
                </a:rPr>
                <a:t>Length</a:t>
              </a:r>
              <a:r>
                <a:rPr lang="en-US" sz="2500">
                  <a:solidFill>
                    <a:srgbClr val="000000"/>
                  </a:solidFill>
                  <a:latin typeface="Arial"/>
                </a:rPr>
                <a:t>: The depth of your project should reflect about 2-3 weeks of work.</a:t>
              </a:r>
            </a:p>
            <a:p>
              <a:pPr algn="l" marL="539754" indent="-269877" lvl="1">
                <a:lnSpc>
                  <a:spcPts val="3500"/>
                </a:lnSpc>
                <a:buAutoNum type="arabicPeriod" startAt="1"/>
              </a:pPr>
              <a:r>
                <a:rPr lang="en-US" sz="2500">
                  <a:solidFill>
                    <a:srgbClr val="000000"/>
                  </a:solidFill>
                  <a:latin typeface="Arial Semi-Bold"/>
                </a:rPr>
                <a:t>Sources</a:t>
              </a:r>
              <a:r>
                <a:rPr lang="en-US" sz="2500">
                  <a:solidFill>
                    <a:srgbClr val="000000"/>
                  </a:solidFill>
                  <a:latin typeface="Arial"/>
                </a:rPr>
                <a:t>: Use at least three different sources for your research. These can be books, scholarly articles, or reputable online resources.</a:t>
              </a:r>
            </a:p>
            <a:p>
              <a:pPr algn="l" marL="539754" indent="-269877" lvl="1">
                <a:lnSpc>
                  <a:spcPts val="3500"/>
                </a:lnSpc>
                <a:buAutoNum type="arabicPeriod" startAt="1"/>
              </a:pPr>
              <a:r>
                <a:rPr lang="en-US" sz="2500">
                  <a:solidFill>
                    <a:srgbClr val="000000"/>
                  </a:solidFill>
                  <a:latin typeface="Arial Semi-Bold"/>
                </a:rPr>
                <a:t>Citations</a:t>
              </a:r>
              <a:r>
                <a:rPr lang="en-US" sz="2500">
                  <a:solidFill>
                    <a:srgbClr val="000000"/>
                  </a:solidFill>
                  <a:latin typeface="Arial"/>
                </a:rPr>
                <a:t>: All information and images that are not your own should be properly cited.</a:t>
              </a:r>
            </a:p>
            <a:p>
              <a:pPr algn="l" marL="539754" indent="-269877" lvl="1">
                <a:lnSpc>
                  <a:spcPts val="3500"/>
                </a:lnSpc>
                <a:buAutoNum type="arabicPeriod" startAt="1"/>
              </a:pPr>
              <a:r>
                <a:rPr lang="en-US" sz="2500">
                  <a:solidFill>
                    <a:srgbClr val="000000"/>
                  </a:solidFill>
                  <a:latin typeface="Arial Semi-Bold"/>
                </a:rPr>
                <a:t>Mediums</a:t>
              </a:r>
              <a:r>
                <a:rPr lang="en-US" sz="2500">
                  <a:solidFill>
                    <a:srgbClr val="000000"/>
                  </a:solidFill>
                  <a:latin typeface="Arial"/>
                </a:rPr>
                <a:t>: You may choose to present your project in one of the following ways:</a:t>
              </a:r>
            </a:p>
            <a:p>
              <a:pPr algn="l" marL="1079509" indent="-359836" lvl="2">
                <a:lnSpc>
                  <a:spcPts val="3500"/>
                </a:lnSpc>
                <a:buFont typeface="Arial"/>
                <a:buChar char="⚬"/>
              </a:pPr>
              <a:r>
                <a:rPr lang="en-US" sz="2500">
                  <a:solidFill>
                    <a:srgbClr val="000000"/>
                  </a:solidFill>
                  <a:latin typeface="Arial Semi-Bold"/>
                </a:rPr>
                <a:t>Poster</a:t>
              </a:r>
              <a:r>
                <a:rPr lang="en-US" sz="2500">
                  <a:solidFill>
                    <a:srgbClr val="000000"/>
                  </a:solidFill>
                  <a:latin typeface="Arial"/>
                </a:rPr>
                <a:t>: Your poster should be informative and visually engaging.</a:t>
              </a:r>
            </a:p>
            <a:p>
              <a:pPr algn="l" marL="1079509" indent="-359836" lvl="2">
                <a:lnSpc>
                  <a:spcPts val="3500"/>
                </a:lnSpc>
                <a:buFont typeface="Arial"/>
                <a:buChar char="⚬"/>
              </a:pPr>
              <a:r>
                <a:rPr lang="en-US" sz="2500">
                  <a:solidFill>
                    <a:srgbClr val="000000"/>
                  </a:solidFill>
                  <a:latin typeface="Arial Semi-Bold"/>
                </a:rPr>
                <a:t>Minecraft or Lego Model</a:t>
              </a:r>
              <a:r>
                <a:rPr lang="en-US" sz="2500">
                  <a:solidFill>
                    <a:srgbClr val="000000"/>
                  </a:solidFill>
                  <a:latin typeface="Arial"/>
                </a:rPr>
                <a:t>: If choosing this option, please also include a brief report explaining your model.</a:t>
              </a:r>
            </a:p>
            <a:p>
              <a:pPr algn="l" marL="1079509" indent="-359836" lvl="2">
                <a:lnSpc>
                  <a:spcPts val="3500"/>
                </a:lnSpc>
                <a:buFont typeface="Arial"/>
                <a:buChar char="⚬"/>
              </a:pPr>
              <a:r>
                <a:rPr lang="en-US" sz="2500">
                  <a:solidFill>
                    <a:srgbClr val="000000"/>
                  </a:solidFill>
                  <a:latin typeface="Arial Semi-Bold"/>
                </a:rPr>
                <a:t>Painting/Drawing</a:t>
              </a:r>
              <a:r>
                <a:rPr lang="en-US" sz="2500">
                  <a:solidFill>
                    <a:srgbClr val="000000"/>
                  </a:solidFill>
                  <a:latin typeface="Arial"/>
                </a:rPr>
                <a:t>: Your artwork should be accompanied by a description.</a:t>
              </a:r>
            </a:p>
            <a:p>
              <a:pPr algn="l" marL="1079509" indent="-359836" lvl="2">
                <a:lnSpc>
                  <a:spcPts val="3500"/>
                </a:lnSpc>
                <a:buFont typeface="Arial"/>
                <a:buChar char="⚬"/>
              </a:pPr>
              <a:r>
                <a:rPr lang="en-US" sz="2500">
                  <a:solidFill>
                    <a:srgbClr val="000000"/>
                  </a:solidFill>
                  <a:latin typeface="Arial Semi-Bold"/>
                </a:rPr>
                <a:t>Recycled Materials</a:t>
              </a:r>
              <a:r>
                <a:rPr lang="en-US" sz="2500">
                  <a:solidFill>
                    <a:srgbClr val="000000"/>
                  </a:solidFill>
                  <a:latin typeface="Arial"/>
                </a:rPr>
                <a:t>: Create your model using recycled materials and provide an explanation of your creative process.</a:t>
              </a:r>
            </a:p>
          </p:txBody>
        </p:sp>
        <p:sp>
          <p:nvSpPr>
            <p:cNvPr name="TextBox 15" id="15"/>
            <p:cNvSpPr txBox="true"/>
            <p:nvPr/>
          </p:nvSpPr>
          <p:spPr>
            <a:xfrm rot="0">
              <a:off x="15946867" y="-104775"/>
              <a:ext cx="4866406" cy="7030508"/>
            </a:xfrm>
            <a:prstGeom prst="rect">
              <a:avLst/>
            </a:prstGeom>
          </p:spPr>
          <p:txBody>
            <a:bodyPr anchor="t" rtlCol="false" tIns="0" lIns="0" bIns="0" rIns="0">
              <a:spAutoFit/>
            </a:bodyPr>
            <a:lstStyle/>
            <a:p>
              <a:pPr algn="l">
                <a:lnSpc>
                  <a:spcPts val="3500"/>
                </a:lnSpc>
              </a:pPr>
              <a:r>
                <a:rPr lang="en-US" sz="2500">
                  <a:solidFill>
                    <a:srgbClr val="000000"/>
                  </a:solidFill>
                  <a:latin typeface="Arial Bold"/>
                </a:rPr>
                <a:t>Assessment:</a:t>
              </a:r>
            </a:p>
            <a:p>
              <a:pPr algn="l">
                <a:lnSpc>
                  <a:spcPts val="3500"/>
                </a:lnSpc>
              </a:pPr>
              <a:r>
                <a:rPr lang="en-US" sz="2500">
                  <a:solidFill>
                    <a:srgbClr val="000000"/>
                  </a:solidFill>
                  <a:latin typeface="Arial"/>
                </a:rPr>
                <a:t>Your projects will be assessed based on:</a:t>
              </a:r>
            </a:p>
            <a:p>
              <a:pPr algn="l" marL="539754" indent="-269877" lvl="1">
                <a:lnSpc>
                  <a:spcPts val="3500"/>
                </a:lnSpc>
                <a:buAutoNum type="arabicPeriod" startAt="1"/>
              </a:pPr>
              <a:r>
                <a:rPr lang="en-US" sz="2500">
                  <a:solidFill>
                    <a:srgbClr val="000000"/>
                  </a:solidFill>
                  <a:latin typeface="Arial"/>
                </a:rPr>
                <a:t>Research and Content</a:t>
              </a:r>
            </a:p>
            <a:p>
              <a:pPr algn="l" marL="539754" indent="-269877" lvl="1">
                <a:lnSpc>
                  <a:spcPts val="3500"/>
                </a:lnSpc>
                <a:buAutoNum type="arabicPeriod" startAt="1"/>
              </a:pPr>
              <a:r>
                <a:rPr lang="en-US" sz="2500">
                  <a:solidFill>
                    <a:srgbClr val="000000"/>
                  </a:solidFill>
                  <a:latin typeface="Arial"/>
                </a:rPr>
                <a:t>Creativity and Presentation</a:t>
              </a:r>
            </a:p>
            <a:p>
              <a:pPr algn="l" marL="539754" indent="-269877" lvl="1">
                <a:lnSpc>
                  <a:spcPts val="3500"/>
                </a:lnSpc>
                <a:buAutoNum type="arabicPeriod" startAt="1"/>
              </a:pPr>
              <a:r>
                <a:rPr lang="en-US" sz="2500">
                  <a:solidFill>
                    <a:srgbClr val="000000"/>
                  </a:solidFill>
                  <a:latin typeface="Arial"/>
                </a:rPr>
                <a:t>Understanding of Context</a:t>
              </a:r>
            </a:p>
            <a:p>
              <a:pPr algn="l" marL="539754" indent="-269877" lvl="1">
                <a:lnSpc>
                  <a:spcPts val="3500"/>
                </a:lnSpc>
                <a:buAutoNum type="arabicPeriod" startAt="1"/>
              </a:pPr>
              <a:r>
                <a:rPr lang="en-US" sz="2500">
                  <a:solidFill>
                    <a:srgbClr val="000000"/>
                  </a:solidFill>
                  <a:latin typeface="Arial"/>
                </a:rPr>
                <a:t>Adherence to Guidelines</a:t>
              </a:r>
            </a:p>
            <a:p>
              <a:pPr algn="l">
                <a:lnSpc>
                  <a:spcPts val="3500"/>
                </a:lnSpc>
              </a:pPr>
            </a:p>
          </p:txBody>
        </p:sp>
      </p:grpSp>
    </p:spTree>
  </p:cSld>
  <p:clrMapOvr>
    <a:masterClrMapping/>
  </p:clrMapOvr>
</p:sld>
</file>

<file path=ppt/slides/slide4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TextBox 10" id="10"/>
          <p:cNvSpPr txBox="true"/>
          <p:nvPr/>
        </p:nvSpPr>
        <p:spPr>
          <a:xfrm rot="0">
            <a:off x="1028700" y="790575"/>
            <a:ext cx="15730037" cy="1152520"/>
          </a:xfrm>
          <a:prstGeom prst="rect">
            <a:avLst/>
          </a:prstGeom>
        </p:spPr>
        <p:txBody>
          <a:bodyPr anchor="t" rtlCol="false" tIns="0" lIns="0" bIns="0" rIns="0">
            <a:spAutoFit/>
          </a:bodyPr>
          <a:lstStyle/>
          <a:p>
            <a:pPr algn="l">
              <a:lnSpc>
                <a:spcPts val="8400"/>
              </a:lnSpc>
            </a:pPr>
            <a:r>
              <a:rPr lang="en-US" sz="6000">
                <a:solidFill>
                  <a:srgbClr val="363371"/>
                </a:solidFill>
                <a:latin typeface="Arial Bold"/>
              </a:rPr>
              <a:t>Project</a:t>
            </a:r>
          </a:p>
        </p:txBody>
      </p:sp>
      <p:sp>
        <p:nvSpPr>
          <p:cNvPr name="TextBox 11" id="11"/>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Two &amp; Three: The History of the World</a:t>
            </a:r>
          </a:p>
        </p:txBody>
      </p:sp>
      <p:sp>
        <p:nvSpPr>
          <p:cNvPr name="TextBox 12" id="12"/>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Twenty-One: World War I</a:t>
            </a:r>
          </a:p>
        </p:txBody>
      </p:sp>
      <p:sp>
        <p:nvSpPr>
          <p:cNvPr name="TextBox 13" id="13"/>
          <p:cNvSpPr txBox="true"/>
          <p:nvPr/>
        </p:nvSpPr>
        <p:spPr>
          <a:xfrm rot="0">
            <a:off x="1028700" y="2673636"/>
            <a:ext cx="7804977" cy="2670174"/>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Somme Battlefields, France</a:t>
            </a:r>
          </a:p>
          <a:p>
            <a:pPr algn="l">
              <a:lnSpc>
                <a:spcPts val="3500"/>
              </a:lnSpc>
            </a:pPr>
            <a:r>
              <a:rPr lang="en-US" sz="2500">
                <a:solidFill>
                  <a:srgbClr val="000000"/>
                </a:solidFill>
                <a:latin typeface="Arial"/>
              </a:rPr>
              <a:t>Ypres, Belgium</a:t>
            </a:r>
          </a:p>
          <a:p>
            <a:pPr algn="l">
              <a:lnSpc>
                <a:spcPts val="3500"/>
              </a:lnSpc>
            </a:pPr>
            <a:r>
              <a:rPr lang="en-US" sz="2500">
                <a:solidFill>
                  <a:srgbClr val="000000"/>
                </a:solidFill>
                <a:latin typeface="Arial"/>
              </a:rPr>
              <a:t>Gallipoli Peninsula, Turkey</a:t>
            </a:r>
          </a:p>
          <a:p>
            <a:pPr algn="l">
              <a:lnSpc>
                <a:spcPts val="3500"/>
              </a:lnSpc>
            </a:pPr>
            <a:r>
              <a:rPr lang="en-US" sz="2500">
                <a:solidFill>
                  <a:srgbClr val="000000"/>
                </a:solidFill>
                <a:latin typeface="Arial"/>
              </a:rPr>
              <a:t>Verdun, France</a:t>
            </a:r>
          </a:p>
          <a:p>
            <a:pPr algn="l">
              <a:lnSpc>
                <a:spcPts val="3500"/>
              </a:lnSpc>
            </a:pPr>
            <a:r>
              <a:rPr lang="en-US" sz="2500">
                <a:solidFill>
                  <a:srgbClr val="000000"/>
                </a:solidFill>
                <a:latin typeface="Arial"/>
              </a:rPr>
              <a:t>War Memorial Gardens, Islandbridge, Dublin</a:t>
            </a:r>
          </a:p>
          <a:p>
            <a:pPr algn="l">
              <a:lnSpc>
                <a:spcPts val="3500"/>
              </a:lnSpc>
            </a:pPr>
          </a:p>
        </p:txBody>
      </p:sp>
      <p:sp>
        <p:nvSpPr>
          <p:cNvPr name="TextBox 14" id="14"/>
          <p:cNvSpPr txBox="true"/>
          <p:nvPr/>
        </p:nvSpPr>
        <p:spPr>
          <a:xfrm rot="0">
            <a:off x="8833677" y="2673636"/>
            <a:ext cx="3913062" cy="4860924"/>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Prince Max von Baden</a:t>
            </a:r>
          </a:p>
          <a:p>
            <a:pPr algn="l">
              <a:lnSpc>
                <a:spcPts val="3500"/>
              </a:lnSpc>
            </a:pPr>
            <a:r>
              <a:rPr lang="en-US" sz="2500">
                <a:solidFill>
                  <a:srgbClr val="000000"/>
                </a:solidFill>
                <a:latin typeface="Arial"/>
              </a:rPr>
              <a:t>Kaiser Wilhelm II</a:t>
            </a:r>
          </a:p>
          <a:p>
            <a:pPr algn="l">
              <a:lnSpc>
                <a:spcPts val="3500"/>
              </a:lnSpc>
            </a:pPr>
            <a:r>
              <a:rPr lang="en-US" sz="2500">
                <a:solidFill>
                  <a:srgbClr val="000000"/>
                </a:solidFill>
                <a:latin typeface="Arial"/>
              </a:rPr>
              <a:t>Winston Churchill</a:t>
            </a:r>
          </a:p>
          <a:p>
            <a:pPr algn="l">
              <a:lnSpc>
                <a:spcPts val="3500"/>
              </a:lnSpc>
            </a:pPr>
            <a:r>
              <a:rPr lang="en-US" sz="2500">
                <a:solidFill>
                  <a:srgbClr val="000000"/>
                </a:solidFill>
                <a:latin typeface="Arial"/>
              </a:rPr>
              <a:t>Constantine I</a:t>
            </a:r>
          </a:p>
          <a:p>
            <a:pPr algn="l">
              <a:lnSpc>
                <a:spcPts val="3500"/>
              </a:lnSpc>
            </a:pPr>
            <a:r>
              <a:rPr lang="en-US" sz="2500">
                <a:solidFill>
                  <a:srgbClr val="000000"/>
                </a:solidFill>
                <a:latin typeface="Arial"/>
              </a:rPr>
              <a:t>Sir Christoper Cradock</a:t>
            </a:r>
          </a:p>
          <a:p>
            <a:pPr algn="l">
              <a:lnSpc>
                <a:spcPts val="3500"/>
              </a:lnSpc>
            </a:pPr>
            <a:r>
              <a:rPr lang="en-US" sz="2500">
                <a:solidFill>
                  <a:srgbClr val="000000"/>
                </a:solidFill>
                <a:latin typeface="Arial"/>
              </a:rPr>
              <a:t>Archduke Franz Ferdinand</a:t>
            </a:r>
          </a:p>
          <a:p>
            <a:pPr algn="l">
              <a:lnSpc>
                <a:spcPts val="3500"/>
              </a:lnSpc>
            </a:pPr>
            <a:r>
              <a:rPr lang="en-US" sz="2500">
                <a:solidFill>
                  <a:srgbClr val="000000"/>
                </a:solidFill>
                <a:latin typeface="Arial"/>
              </a:rPr>
              <a:t>Emperor Josef I</a:t>
            </a:r>
          </a:p>
          <a:p>
            <a:pPr algn="l">
              <a:lnSpc>
                <a:spcPts val="3500"/>
              </a:lnSpc>
            </a:pPr>
            <a:r>
              <a:rPr lang="en-US" sz="2500">
                <a:solidFill>
                  <a:srgbClr val="000000"/>
                </a:solidFill>
                <a:latin typeface="Arial"/>
              </a:rPr>
              <a:t>Paul von Hindenberg</a:t>
            </a:r>
          </a:p>
          <a:p>
            <a:pPr algn="l">
              <a:lnSpc>
                <a:spcPts val="3500"/>
              </a:lnSpc>
            </a:pPr>
            <a:r>
              <a:rPr lang="en-US" sz="2500">
                <a:solidFill>
                  <a:srgbClr val="000000"/>
                </a:solidFill>
                <a:latin typeface="Arial"/>
              </a:rPr>
              <a:t>Tsar Nicholas II</a:t>
            </a:r>
          </a:p>
          <a:p>
            <a:pPr algn="l">
              <a:lnSpc>
                <a:spcPts val="3500"/>
              </a:lnSpc>
            </a:pPr>
            <a:r>
              <a:rPr lang="en-US" sz="2500">
                <a:solidFill>
                  <a:srgbClr val="000000"/>
                </a:solidFill>
                <a:latin typeface="Arial"/>
              </a:rPr>
              <a:t>Erich Ludendorff</a:t>
            </a:r>
          </a:p>
          <a:p>
            <a:pPr algn="l">
              <a:lnSpc>
                <a:spcPts val="3500"/>
              </a:lnSpc>
            </a:pPr>
            <a:r>
              <a:rPr lang="en-US" sz="2500">
                <a:solidFill>
                  <a:srgbClr val="000000"/>
                </a:solidFill>
                <a:latin typeface="Arial"/>
              </a:rPr>
              <a:t>John J. Pershing</a:t>
            </a:r>
          </a:p>
        </p:txBody>
      </p:sp>
      <p:sp>
        <p:nvSpPr>
          <p:cNvPr name="TextBox 15" id="15"/>
          <p:cNvSpPr txBox="true"/>
          <p:nvPr/>
        </p:nvSpPr>
        <p:spPr>
          <a:xfrm rot="0">
            <a:off x="1007553" y="1663991"/>
            <a:ext cx="7826125" cy="958845"/>
          </a:xfrm>
          <a:prstGeom prst="rect">
            <a:avLst/>
          </a:prstGeom>
        </p:spPr>
        <p:txBody>
          <a:bodyPr anchor="t" rtlCol="false" tIns="0" lIns="0" bIns="0" rIns="0">
            <a:spAutoFit/>
          </a:bodyPr>
          <a:lstStyle/>
          <a:p>
            <a:pPr algn="ctr">
              <a:lnSpc>
                <a:spcPts val="7000"/>
              </a:lnSpc>
            </a:pPr>
            <a:r>
              <a:rPr lang="en-US" sz="5000">
                <a:solidFill>
                  <a:srgbClr val="7D14CF"/>
                </a:solidFill>
                <a:latin typeface="Arial Bold Italics"/>
              </a:rPr>
              <a:t>Historical Sites</a:t>
            </a:r>
          </a:p>
        </p:txBody>
      </p:sp>
      <p:sp>
        <p:nvSpPr>
          <p:cNvPr name="TextBox 16" id="16"/>
          <p:cNvSpPr txBox="true"/>
          <p:nvPr/>
        </p:nvSpPr>
        <p:spPr>
          <a:xfrm rot="0">
            <a:off x="8833677" y="1663991"/>
            <a:ext cx="7826125" cy="958845"/>
          </a:xfrm>
          <a:prstGeom prst="rect">
            <a:avLst/>
          </a:prstGeom>
        </p:spPr>
        <p:txBody>
          <a:bodyPr anchor="t" rtlCol="false" tIns="0" lIns="0" bIns="0" rIns="0">
            <a:spAutoFit/>
          </a:bodyPr>
          <a:lstStyle/>
          <a:p>
            <a:pPr algn="ctr">
              <a:lnSpc>
                <a:spcPts val="7000"/>
              </a:lnSpc>
            </a:pPr>
            <a:r>
              <a:rPr lang="en-US" sz="5000">
                <a:solidFill>
                  <a:srgbClr val="7D14CF"/>
                </a:solidFill>
                <a:latin typeface="Arial Bold Italics"/>
              </a:rPr>
              <a:t>Historical Figures</a:t>
            </a:r>
          </a:p>
        </p:txBody>
      </p:sp>
      <p:sp>
        <p:nvSpPr>
          <p:cNvPr name="TextBox 17" id="17"/>
          <p:cNvSpPr txBox="true"/>
          <p:nvPr/>
        </p:nvSpPr>
        <p:spPr>
          <a:xfrm rot="0">
            <a:off x="12784087" y="2673636"/>
            <a:ext cx="4155173" cy="4860924"/>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Gavrilo Princip</a:t>
            </a:r>
          </a:p>
          <a:p>
            <a:pPr algn="l">
              <a:lnSpc>
                <a:spcPts val="3500"/>
              </a:lnSpc>
            </a:pPr>
            <a:r>
              <a:rPr lang="en-US" sz="2500">
                <a:solidFill>
                  <a:srgbClr val="000000"/>
                </a:solidFill>
                <a:latin typeface="Arial"/>
              </a:rPr>
              <a:t>Maximilian von Prittwitz</a:t>
            </a:r>
          </a:p>
          <a:p>
            <a:pPr algn="l">
              <a:lnSpc>
                <a:spcPts val="3500"/>
              </a:lnSpc>
            </a:pPr>
            <a:r>
              <a:rPr lang="en-US" sz="2500">
                <a:solidFill>
                  <a:srgbClr val="000000"/>
                </a:solidFill>
                <a:latin typeface="Arial"/>
              </a:rPr>
              <a:t>Radomir Putnik</a:t>
            </a:r>
          </a:p>
          <a:p>
            <a:pPr algn="l">
              <a:lnSpc>
                <a:spcPts val="3500"/>
              </a:lnSpc>
            </a:pPr>
            <a:r>
              <a:rPr lang="en-US" sz="2500">
                <a:solidFill>
                  <a:srgbClr val="000000"/>
                </a:solidFill>
                <a:latin typeface="Arial"/>
              </a:rPr>
              <a:t>Paul von Rennenkampf</a:t>
            </a:r>
          </a:p>
          <a:p>
            <a:pPr algn="l">
              <a:lnSpc>
                <a:spcPts val="3500"/>
              </a:lnSpc>
            </a:pPr>
            <a:r>
              <a:rPr lang="en-US" sz="2500">
                <a:solidFill>
                  <a:srgbClr val="000000"/>
                </a:solidFill>
                <a:latin typeface="Arial"/>
              </a:rPr>
              <a:t>Alexander Samsonov</a:t>
            </a:r>
          </a:p>
          <a:p>
            <a:pPr algn="l">
              <a:lnSpc>
                <a:spcPts val="3500"/>
              </a:lnSpc>
            </a:pPr>
            <a:r>
              <a:rPr lang="en-US" sz="2500">
                <a:solidFill>
                  <a:srgbClr val="000000"/>
                </a:solidFill>
                <a:latin typeface="Arial"/>
              </a:rPr>
              <a:t>Wilhelm Souchon</a:t>
            </a:r>
          </a:p>
          <a:p>
            <a:pPr algn="l">
              <a:lnSpc>
                <a:spcPts val="3500"/>
              </a:lnSpc>
            </a:pPr>
            <a:r>
              <a:rPr lang="en-US" sz="2500">
                <a:solidFill>
                  <a:srgbClr val="000000"/>
                </a:solidFill>
                <a:latin typeface="Arial"/>
              </a:rPr>
              <a:t>Sir Charles Townshend</a:t>
            </a:r>
          </a:p>
          <a:p>
            <a:pPr algn="l">
              <a:lnSpc>
                <a:spcPts val="3500"/>
              </a:lnSpc>
            </a:pPr>
            <a:r>
              <a:rPr lang="en-US" sz="2500">
                <a:solidFill>
                  <a:srgbClr val="000000"/>
                </a:solidFill>
                <a:latin typeface="Arial"/>
              </a:rPr>
              <a:t>King George V</a:t>
            </a:r>
          </a:p>
          <a:p>
            <a:pPr algn="l">
              <a:lnSpc>
                <a:spcPts val="3500"/>
              </a:lnSpc>
            </a:pPr>
            <a:r>
              <a:rPr lang="en-US" sz="2500">
                <a:solidFill>
                  <a:srgbClr val="000000"/>
                </a:solidFill>
                <a:latin typeface="Arial"/>
              </a:rPr>
              <a:t>Queen Victoria</a:t>
            </a:r>
          </a:p>
          <a:p>
            <a:pPr algn="l">
              <a:lnSpc>
                <a:spcPts val="3500"/>
              </a:lnSpc>
            </a:pPr>
            <a:r>
              <a:rPr lang="en-US" sz="2500">
                <a:solidFill>
                  <a:srgbClr val="000000"/>
                </a:solidFill>
                <a:latin typeface="Arial"/>
              </a:rPr>
              <a:t>Woodrow Wilson</a:t>
            </a:r>
          </a:p>
          <a:p>
            <a:pPr algn="l">
              <a:lnSpc>
                <a:spcPts val="3500"/>
              </a:lnSpc>
            </a:pPr>
          </a:p>
        </p:txBody>
      </p:sp>
    </p:spTree>
  </p:cSld>
  <p:clrMapOvr>
    <a:masterClrMapping/>
  </p:clrMapOvr>
</p:sld>
</file>

<file path=ppt/slides/slide4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828675"/>
            <a:ext cx="15609955" cy="958845"/>
          </a:xfrm>
          <a:prstGeom prst="rect">
            <a:avLst/>
          </a:prstGeom>
        </p:spPr>
        <p:txBody>
          <a:bodyPr anchor="t" rtlCol="false" tIns="0" lIns="0" bIns="0" rIns="0">
            <a:spAutoFit/>
          </a:bodyPr>
          <a:lstStyle/>
          <a:p>
            <a:pPr algn="l">
              <a:lnSpc>
                <a:spcPts val="7000"/>
              </a:lnSpc>
            </a:pPr>
            <a:r>
              <a:rPr lang="en-US" sz="5000">
                <a:solidFill>
                  <a:srgbClr val="363371"/>
                </a:solidFill>
                <a:latin typeface="Arial Bold"/>
              </a:rPr>
              <a:t>YouTube Playlist</a:t>
            </a:r>
          </a:p>
        </p:txBody>
      </p:sp>
      <p:sp>
        <p:nvSpPr>
          <p:cNvPr name="TextBox 7" id="7"/>
          <p:cNvSpPr txBox="true"/>
          <p:nvPr/>
        </p:nvSpPr>
        <p:spPr>
          <a:xfrm rot="0">
            <a:off x="1028700" y="1673220"/>
            <a:ext cx="15609955" cy="1085850"/>
          </a:xfrm>
          <a:prstGeom prst="rect">
            <a:avLst/>
          </a:prstGeom>
        </p:spPr>
        <p:txBody>
          <a:bodyPr anchor="t" rtlCol="false" tIns="0" lIns="0" bIns="0" rIns="0">
            <a:spAutoFit/>
          </a:bodyPr>
          <a:lstStyle/>
          <a:p>
            <a:pPr algn="l">
              <a:lnSpc>
                <a:spcPts val="4199"/>
              </a:lnSpc>
            </a:pPr>
            <a:r>
              <a:rPr lang="en-US" sz="2999">
                <a:solidFill>
                  <a:srgbClr val="000000"/>
                </a:solidFill>
                <a:latin typeface="Arial"/>
              </a:rPr>
              <a:t>https://youtube.com/playlist?list=PLjQGPOnvpKQfEzDPPT-Q2LcNurgmmMvZJ&amp;si=kOk30dQam3K5fz8V </a:t>
            </a:r>
          </a:p>
        </p:txBody>
      </p:sp>
      <p:grpSp>
        <p:nvGrpSpPr>
          <p:cNvPr name="Group 8" id="8"/>
          <p:cNvGrpSpPr/>
          <p:nvPr/>
        </p:nvGrpSpPr>
        <p:grpSpPr>
          <a:xfrm rot="0">
            <a:off x="12988850" y="9725311"/>
            <a:ext cx="3950410" cy="561689"/>
            <a:chOff x="0" y="0"/>
            <a:chExt cx="5267213" cy="748919"/>
          </a:xfrm>
        </p:grpSpPr>
        <p:sp>
          <p:nvSpPr>
            <p:cNvPr name="Freeform 9" id="9"/>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1" id="11"/>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TextBox 12" id="12"/>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
        <p:nvSpPr>
          <p:cNvPr name="TextBox 13" id="13"/>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Twenty-One: World War I</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0" y="3599172"/>
            <a:ext cx="18288000" cy="1327150"/>
          </a:xfrm>
          <a:prstGeom prst="rect">
            <a:avLst/>
          </a:prstGeom>
        </p:spPr>
        <p:txBody>
          <a:bodyPr anchor="t" rtlCol="false" tIns="0" lIns="0" bIns="0" rIns="0">
            <a:spAutoFit/>
          </a:bodyPr>
          <a:lstStyle/>
          <a:p>
            <a:pPr algn="ctr">
              <a:lnSpc>
                <a:spcPts val="9799"/>
              </a:lnSpc>
            </a:pPr>
            <a:r>
              <a:rPr lang="en-US" sz="6999" spc="314">
                <a:solidFill>
                  <a:srgbClr val="363371"/>
                </a:solidFill>
                <a:latin typeface="Arial Bold"/>
              </a:rPr>
              <a:t>21.1: THE CAUSES OF WORLD WAR I</a:t>
            </a:r>
          </a:p>
        </p:txBody>
      </p:sp>
      <p:sp>
        <p:nvSpPr>
          <p:cNvPr name="TextBox 4" id="4"/>
          <p:cNvSpPr txBox="true"/>
          <p:nvPr/>
        </p:nvSpPr>
        <p:spPr>
          <a:xfrm rot="0">
            <a:off x="351801" y="3884922"/>
            <a:ext cx="17584398" cy="1044575"/>
          </a:xfrm>
          <a:prstGeom prst="rect">
            <a:avLst/>
          </a:prstGeom>
        </p:spPr>
        <p:txBody>
          <a:bodyPr anchor="t" rtlCol="false" tIns="0" lIns="0" bIns="0" rIns="0">
            <a:spAutoFit/>
          </a:bodyPr>
          <a:lstStyle/>
          <a:p>
            <a:pPr algn="ctr">
              <a:lnSpc>
                <a:spcPts val="8049"/>
              </a:lnSpc>
            </a:pPr>
            <a:r>
              <a:rPr lang="en-US" sz="6999" spc="2099">
                <a:solidFill>
                  <a:srgbClr val="FFFFFF"/>
                </a:solidFill>
                <a:latin typeface="Daydream"/>
              </a:rPr>
              <a:t>21.1: the causes of world war i</a:t>
            </a:r>
          </a:p>
        </p:txBody>
      </p:sp>
      <p:sp>
        <p:nvSpPr>
          <p:cNvPr name="TextBox 5" id="5"/>
          <p:cNvSpPr txBox="true"/>
          <p:nvPr/>
        </p:nvSpPr>
        <p:spPr>
          <a:xfrm rot="0">
            <a:off x="15680334" y="-14772"/>
            <a:ext cx="2162188" cy="591277"/>
          </a:xfrm>
          <a:prstGeom prst="rect">
            <a:avLst/>
          </a:prstGeom>
        </p:spPr>
        <p:txBody>
          <a:bodyPr anchor="t" rtlCol="false" tIns="0" lIns="0" bIns="0" rIns="0">
            <a:spAutoFit/>
          </a:bodyPr>
          <a:lstStyle/>
          <a:p>
            <a:pPr algn="r">
              <a:lnSpc>
                <a:spcPts val="4206"/>
              </a:lnSpc>
            </a:pPr>
            <a:r>
              <a:rPr lang="en-US" sz="3004">
                <a:solidFill>
                  <a:srgbClr val="FFFFFF"/>
                </a:solidFill>
                <a:latin typeface="Old Standard Bold"/>
              </a:rPr>
              <a:t>Chapter 21</a:t>
            </a:r>
          </a:p>
        </p:txBody>
      </p:sp>
      <p:sp>
        <p:nvSpPr>
          <p:cNvPr name="TextBox 6" id="6"/>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a:solidFill>
                  <a:srgbClr val="FFFFFF"/>
                </a:solidFill>
                <a:latin typeface="Old Standard Bold"/>
              </a:rPr>
              <a:t>1914-1918</a:t>
            </a:r>
          </a:p>
        </p:txBody>
      </p:sp>
      <p:grpSp>
        <p:nvGrpSpPr>
          <p:cNvPr name="Group 7" id="7"/>
          <p:cNvGrpSpPr/>
          <p:nvPr/>
        </p:nvGrpSpPr>
        <p:grpSpPr>
          <a:xfrm rot="0">
            <a:off x="14337590" y="9725311"/>
            <a:ext cx="3950410" cy="561689"/>
            <a:chOff x="0" y="0"/>
            <a:chExt cx="5267213" cy="748919"/>
          </a:xfrm>
        </p:grpSpPr>
        <p:sp>
          <p:nvSpPr>
            <p:cNvPr name="Freeform 8" id="8"/>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9" id="9"/>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10" id="10"/>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TextBox 11" id="11"/>
          <p:cNvSpPr txBox="true"/>
          <p:nvPr/>
        </p:nvSpPr>
        <p:spPr>
          <a:xfrm rot="0">
            <a:off x="0" y="9613901"/>
            <a:ext cx="10115287" cy="673099"/>
          </a:xfrm>
          <a:prstGeom prst="rect">
            <a:avLst/>
          </a:prstGeom>
        </p:spPr>
        <p:txBody>
          <a:bodyPr anchor="t" rtlCol="false" tIns="0" lIns="0" bIns="0" rIns="0">
            <a:spAutoFit/>
          </a:bodyPr>
          <a:lstStyle/>
          <a:p>
            <a:pPr algn="ctr">
              <a:lnSpc>
                <a:spcPts val="4900"/>
              </a:lnSpc>
            </a:pPr>
            <a:r>
              <a:rPr lang="en-US" sz="3500">
                <a:solidFill>
                  <a:srgbClr val="363371"/>
                </a:solidFill>
                <a:latin typeface="Arial Bold"/>
              </a:rPr>
              <a:t>Strand Two &amp; Three: The History of the World</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363371"/>
                </a:solidFill>
                <a:latin typeface="Arial Bold"/>
              </a:rPr>
              <a:t>Europe falls apart</a:t>
            </a:r>
          </a:p>
        </p:txBody>
      </p:sp>
      <p:sp>
        <p:nvSpPr>
          <p:cNvPr name="TextBox 7" id="7"/>
          <p:cNvSpPr txBox="true"/>
          <p:nvPr/>
        </p:nvSpPr>
        <p:spPr>
          <a:xfrm rot="0">
            <a:off x="1028700" y="2120899"/>
            <a:ext cx="15609955" cy="6981825"/>
          </a:xfrm>
          <a:prstGeom prst="rect">
            <a:avLst/>
          </a:prstGeom>
        </p:spPr>
        <p:txBody>
          <a:bodyPr anchor="t" rtlCol="false" tIns="0" lIns="0" bIns="0" rIns="0">
            <a:spAutoFit/>
          </a:bodyPr>
          <a:lstStyle/>
          <a:p>
            <a:pPr algn="l">
              <a:lnSpc>
                <a:spcPts val="4200"/>
              </a:lnSpc>
            </a:pPr>
            <a:r>
              <a:rPr lang="en-US" sz="3000">
                <a:solidFill>
                  <a:srgbClr val="000000"/>
                </a:solidFill>
                <a:latin typeface="Arial"/>
              </a:rPr>
              <a:t>In the years before 1914, Europe was dominated by empires that were competing for power and territory. A number of issues were driving European countries apart:</a:t>
            </a:r>
          </a:p>
          <a:p>
            <a:pPr algn="l" marL="647702" indent="-323851" lvl="1">
              <a:lnSpc>
                <a:spcPts val="4200"/>
              </a:lnSpc>
              <a:buFont typeface="Arial"/>
              <a:buChar char="•"/>
            </a:pPr>
            <a:r>
              <a:rPr lang="en-US" sz="3000">
                <a:solidFill>
                  <a:srgbClr val="000000"/>
                </a:solidFill>
                <a:latin typeface="Arial Bold"/>
              </a:rPr>
              <a:t>Disagreements over colonies </a:t>
            </a:r>
            <a:r>
              <a:rPr lang="en-US" sz="3000">
                <a:solidFill>
                  <a:srgbClr val="000000"/>
                </a:solidFill>
                <a:latin typeface="Arial"/>
              </a:rPr>
              <a:t>in Africa and Asia</a:t>
            </a:r>
          </a:p>
          <a:p>
            <a:pPr algn="l" marL="647702" indent="-323851" lvl="1">
              <a:lnSpc>
                <a:spcPts val="4200"/>
              </a:lnSpc>
              <a:buFont typeface="Arial"/>
              <a:buChar char="•"/>
            </a:pPr>
            <a:r>
              <a:rPr lang="en-US" sz="3000">
                <a:solidFill>
                  <a:srgbClr val="000000"/>
                </a:solidFill>
                <a:latin typeface="Arial Bold"/>
              </a:rPr>
              <a:t>Military arms races</a:t>
            </a:r>
            <a:r>
              <a:rPr lang="en-US" sz="3000">
                <a:solidFill>
                  <a:srgbClr val="000000"/>
                </a:solidFill>
                <a:latin typeface="Arial"/>
              </a:rPr>
              <a:t>, especially between Germany and Britain over their naval fleets</a:t>
            </a:r>
          </a:p>
          <a:p>
            <a:pPr algn="l" marL="647702" indent="-323851" lvl="1">
              <a:lnSpc>
                <a:spcPts val="4200"/>
              </a:lnSpc>
              <a:buFont typeface="Arial"/>
              <a:buChar char="•"/>
            </a:pPr>
            <a:r>
              <a:rPr lang="en-US" sz="3000">
                <a:solidFill>
                  <a:srgbClr val="000000"/>
                </a:solidFill>
                <a:latin typeface="Arial"/>
              </a:rPr>
              <a:t>Competition between Austria and Russia for </a:t>
            </a:r>
            <a:r>
              <a:rPr lang="en-US" sz="3000">
                <a:solidFill>
                  <a:srgbClr val="000000"/>
                </a:solidFill>
                <a:latin typeface="Arial Bold"/>
              </a:rPr>
              <a:t>influence in the Balkans</a:t>
            </a:r>
            <a:r>
              <a:rPr lang="en-US" sz="3000">
                <a:solidFill>
                  <a:srgbClr val="000000"/>
                </a:solidFill>
                <a:latin typeface="Arial"/>
              </a:rPr>
              <a:t> (south-east Europe) as the Ottoman Empire slowly collapsed and new states (such as Serbia) emerged.</a:t>
            </a:r>
          </a:p>
          <a:p>
            <a:pPr algn="l">
              <a:lnSpc>
                <a:spcPts val="4200"/>
              </a:lnSpc>
            </a:pPr>
            <a:r>
              <a:rPr lang="en-US" sz="3000">
                <a:solidFill>
                  <a:srgbClr val="000000"/>
                </a:solidFill>
                <a:latin typeface="Arial"/>
              </a:rPr>
              <a:t>These issues saw the creation of </a:t>
            </a:r>
            <a:r>
              <a:rPr lang="en-US" sz="3000">
                <a:solidFill>
                  <a:srgbClr val="000000"/>
                </a:solidFill>
                <a:latin typeface="Arial Bold"/>
              </a:rPr>
              <a:t>a system of alliances </a:t>
            </a:r>
            <a:r>
              <a:rPr lang="en-US" sz="3000">
                <a:solidFill>
                  <a:srgbClr val="000000"/>
                </a:solidFill>
                <a:latin typeface="Arial"/>
              </a:rPr>
              <a:t>between states. An </a:t>
            </a:r>
            <a:r>
              <a:rPr lang="en-US" sz="3000">
                <a:solidFill>
                  <a:srgbClr val="000000"/>
                </a:solidFill>
                <a:latin typeface="Arial Bold"/>
              </a:rPr>
              <a:t>alliance</a:t>
            </a:r>
            <a:r>
              <a:rPr lang="en-US" sz="3000">
                <a:solidFill>
                  <a:srgbClr val="000000"/>
                </a:solidFill>
                <a:latin typeface="Arial"/>
              </a:rPr>
              <a:t> is </a:t>
            </a:r>
            <a:r>
              <a:rPr lang="en-US" sz="3000" u="sng">
                <a:solidFill>
                  <a:srgbClr val="000000"/>
                </a:solidFill>
                <a:latin typeface="Arial"/>
              </a:rPr>
              <a:t>an agreement between states to aid each other in wartime</a:t>
            </a:r>
            <a:r>
              <a:rPr lang="en-US" sz="3000">
                <a:solidFill>
                  <a:srgbClr val="000000"/>
                </a:solidFill>
                <a:latin typeface="Arial"/>
              </a:rPr>
              <a:t>. </a:t>
            </a:r>
            <a:r>
              <a:rPr lang="en-US" sz="3000">
                <a:solidFill>
                  <a:srgbClr val="000000"/>
                </a:solidFill>
                <a:latin typeface="Arial"/>
              </a:rPr>
              <a:t>Following the death of Queen Victoria in 1901 was the last time European leaders (mostly made up of the Queen’s grandchildren) were seen together peacefully. </a:t>
            </a:r>
          </a:p>
          <a:p>
            <a:pPr algn="l">
              <a:lnSpc>
                <a:spcPts val="4200"/>
              </a:lnSpc>
            </a:pPr>
            <a:r>
              <a:rPr lang="en-US" sz="3000">
                <a:solidFill>
                  <a:srgbClr val="000000"/>
                </a:solidFill>
                <a:latin typeface="Arial"/>
              </a:rPr>
              <a:t>On the 28th June 1914 the heir to the Austro-Hungarian Empire, the </a:t>
            </a:r>
            <a:r>
              <a:rPr lang="en-US" sz="3000">
                <a:solidFill>
                  <a:srgbClr val="000000"/>
                </a:solidFill>
                <a:latin typeface="Arial Bold"/>
              </a:rPr>
              <a:t>Archduke Franz Ferdinand</a:t>
            </a:r>
            <a:r>
              <a:rPr lang="en-US" sz="3000">
                <a:solidFill>
                  <a:srgbClr val="000000"/>
                </a:solidFill>
                <a:latin typeface="Arial"/>
              </a:rPr>
              <a:t>, was assassinated in </a:t>
            </a:r>
            <a:r>
              <a:rPr lang="en-US" sz="3000">
                <a:solidFill>
                  <a:srgbClr val="000000"/>
                </a:solidFill>
                <a:latin typeface="Arial Bold"/>
              </a:rPr>
              <a:t>Sarajevo</a:t>
            </a:r>
            <a:r>
              <a:rPr lang="en-US" sz="3000">
                <a:solidFill>
                  <a:srgbClr val="000000"/>
                </a:solidFill>
                <a:latin typeface="Arial"/>
              </a:rPr>
              <a:t> (the capital of Bosnia). </a:t>
            </a:r>
          </a:p>
        </p:txBody>
      </p:sp>
      <p:sp>
        <p:nvSpPr>
          <p:cNvPr name="TextBox 8" id="8"/>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
        <p:nvSpPr>
          <p:cNvPr name="TextBox 9" id="9"/>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Twenty-One: World War I</a:t>
            </a:r>
          </a:p>
        </p:txBody>
      </p:sp>
      <p:grpSp>
        <p:nvGrpSpPr>
          <p:cNvPr name="Group 10" id="10"/>
          <p:cNvGrpSpPr/>
          <p:nvPr/>
        </p:nvGrpSpPr>
        <p:grpSpPr>
          <a:xfrm rot="0">
            <a:off x="12988850" y="9725311"/>
            <a:ext cx="3950410" cy="561689"/>
            <a:chOff x="0" y="0"/>
            <a:chExt cx="5267213" cy="748919"/>
          </a:xfrm>
        </p:grpSpPr>
        <p:sp>
          <p:nvSpPr>
            <p:cNvPr name="Freeform 11" id="11"/>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3" id="13"/>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graphicFrame>
        <p:nvGraphicFramePr>
          <p:cNvPr name="Table 10" id="10"/>
          <p:cNvGraphicFramePr>
            <a:graphicFrameLocks noGrp="true"/>
          </p:cNvGraphicFramePr>
          <p:nvPr/>
        </p:nvGraphicFramePr>
        <p:xfrm>
          <a:off x="9144000" y="3286125"/>
          <a:ext cx="7315200" cy="3714750"/>
        </p:xfrm>
        <a:graphic>
          <a:graphicData uri="http://schemas.openxmlformats.org/drawingml/2006/table">
            <a:tbl>
              <a:tblPr/>
              <a:tblGrid>
                <a:gridCol w="3657600"/>
                <a:gridCol w="3657600"/>
              </a:tblGrid>
              <a:tr h="433067">
                <a:tc>
                  <a:txBody>
                    <a:bodyPr anchor="t" rtlCol="false"/>
                    <a:lstStyle/>
                    <a:p>
                      <a:pPr algn="ctr">
                        <a:lnSpc>
                          <a:spcPts val="2191"/>
                        </a:lnSpc>
                        <a:defRPr/>
                      </a:pPr>
                      <a:r>
                        <a:rPr lang="en-US" sz="1565">
                          <a:solidFill>
                            <a:srgbClr val="FFFFFF"/>
                          </a:solidFill>
                          <a:latin typeface="Arial Bold"/>
                        </a:rPr>
                        <a:t>The Entente Powers</a:t>
                      </a:r>
                      <a:endParaRPr lang="en-US" sz="1100"/>
                    </a:p>
                  </a:txBody>
                  <a:tcPr marL="47625" marR="47625" marT="47625" marB="47625"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solidFill>
                      <a:srgbClr val="0F6FC6"/>
                    </a:solidFill>
                  </a:tcPr>
                </a:tc>
                <a:tc>
                  <a:txBody>
                    <a:bodyPr anchor="t" rtlCol="false"/>
                    <a:lstStyle/>
                    <a:p>
                      <a:pPr algn="ctr">
                        <a:lnSpc>
                          <a:spcPts val="2191"/>
                        </a:lnSpc>
                        <a:defRPr/>
                      </a:pPr>
                      <a:r>
                        <a:rPr lang="en-US" sz="1565">
                          <a:solidFill>
                            <a:srgbClr val="FFFFFF"/>
                          </a:solidFill>
                          <a:latin typeface="Arial Bold"/>
                        </a:rPr>
                        <a:t>The Central Powers</a:t>
                      </a:r>
                      <a:endParaRPr lang="en-US" sz="1100"/>
                    </a:p>
                  </a:txBody>
                  <a:tcPr marL="47625" marR="47625" marT="47625" marB="47625"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solidFill>
                      <a:srgbClr val="CD0000"/>
                    </a:solidFill>
                  </a:tcPr>
                </a:tc>
              </a:tr>
              <a:tr h="433067">
                <a:tc>
                  <a:txBody>
                    <a:bodyPr anchor="t" rtlCol="false"/>
                    <a:lstStyle/>
                    <a:p>
                      <a:pPr algn="ctr">
                        <a:lnSpc>
                          <a:spcPts val="2191"/>
                        </a:lnSpc>
                        <a:defRPr/>
                      </a:pPr>
                      <a:r>
                        <a:rPr lang="en-US" sz="1565">
                          <a:solidFill>
                            <a:srgbClr val="000000"/>
                          </a:solidFill>
                          <a:latin typeface="Arial"/>
                        </a:rPr>
                        <a:t>Britain (and Ireland)</a:t>
                      </a:r>
                      <a:endParaRPr lang="en-US" sz="1100"/>
                    </a:p>
                  </a:txBody>
                  <a:tcPr marL="47625" marR="47625" marT="47625" marB="47625"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a:lnSpc>
                          <a:spcPts val="2191"/>
                        </a:lnSpc>
                        <a:defRPr/>
                      </a:pPr>
                      <a:r>
                        <a:rPr lang="en-US" sz="1565">
                          <a:solidFill>
                            <a:srgbClr val="000000"/>
                          </a:solidFill>
                          <a:latin typeface="Arial"/>
                        </a:rPr>
                        <a:t>Germany</a:t>
                      </a:r>
                      <a:endParaRPr lang="en-US" sz="1100"/>
                    </a:p>
                  </a:txBody>
                  <a:tcPr marL="47625" marR="47625" marT="47625" marB="47625"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r>
              <a:tr h="712154">
                <a:tc>
                  <a:txBody>
                    <a:bodyPr anchor="t" rtlCol="false"/>
                    <a:lstStyle/>
                    <a:p>
                      <a:pPr algn="ctr">
                        <a:lnSpc>
                          <a:spcPts val="2191"/>
                        </a:lnSpc>
                        <a:defRPr/>
                      </a:pPr>
                      <a:r>
                        <a:rPr lang="en-US" sz="1565">
                          <a:solidFill>
                            <a:srgbClr val="000000"/>
                          </a:solidFill>
                          <a:latin typeface="Arial"/>
                        </a:rPr>
                        <a:t>France</a:t>
                      </a:r>
                      <a:endParaRPr lang="en-US" sz="1100"/>
                    </a:p>
                  </a:txBody>
                  <a:tcPr marL="47625" marR="47625" marT="47625" marB="47625"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a:lnSpc>
                          <a:spcPts val="2191"/>
                        </a:lnSpc>
                        <a:defRPr/>
                      </a:pPr>
                      <a:r>
                        <a:rPr lang="en-US" sz="1565">
                          <a:solidFill>
                            <a:srgbClr val="000000"/>
                          </a:solidFill>
                          <a:latin typeface="Arial"/>
                        </a:rPr>
                        <a:t>The Austro-Hungarian Empire</a:t>
                      </a:r>
                      <a:endParaRPr lang="en-US" sz="1100"/>
                    </a:p>
                    <a:p>
                      <a:pPr algn="ctr">
                        <a:lnSpc>
                          <a:spcPts val="2191"/>
                        </a:lnSpc>
                      </a:pPr>
                      <a:r>
                        <a:rPr lang="en-US" sz="1565">
                          <a:solidFill>
                            <a:srgbClr val="000000"/>
                          </a:solidFill>
                          <a:latin typeface="Arial"/>
                        </a:rPr>
                        <a:t>(Habsburg Empire)</a:t>
                      </a:r>
                    </a:p>
                  </a:txBody>
                  <a:tcPr marL="47625" marR="47625" marT="47625" marB="47625"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r>
              <a:tr h="712154">
                <a:tc>
                  <a:txBody>
                    <a:bodyPr anchor="t" rtlCol="false"/>
                    <a:lstStyle/>
                    <a:p>
                      <a:pPr algn="ctr">
                        <a:lnSpc>
                          <a:spcPts val="2191"/>
                        </a:lnSpc>
                        <a:defRPr/>
                      </a:pPr>
                      <a:r>
                        <a:rPr lang="en-US" sz="1565">
                          <a:solidFill>
                            <a:srgbClr val="000000"/>
                          </a:solidFill>
                          <a:latin typeface="Arial"/>
                        </a:rPr>
                        <a:t>Russian Empire </a:t>
                      </a:r>
                      <a:endParaRPr lang="en-US" sz="1100"/>
                    </a:p>
                    <a:p>
                      <a:pPr algn="ctr">
                        <a:lnSpc>
                          <a:spcPts val="2191"/>
                        </a:lnSpc>
                      </a:pPr>
                      <a:r>
                        <a:rPr lang="en-US" sz="1565">
                          <a:solidFill>
                            <a:srgbClr val="000000"/>
                          </a:solidFill>
                          <a:latin typeface="Arial"/>
                        </a:rPr>
                        <a:t>(until October 1917)</a:t>
                      </a:r>
                    </a:p>
                  </a:txBody>
                  <a:tcPr marL="47625" marR="47625" marT="47625" marB="47625"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a:lnSpc>
                          <a:spcPts val="2191"/>
                        </a:lnSpc>
                        <a:defRPr/>
                      </a:pPr>
                      <a:r>
                        <a:rPr lang="en-US" sz="1565">
                          <a:solidFill>
                            <a:srgbClr val="000000"/>
                          </a:solidFill>
                          <a:latin typeface="Arial"/>
                        </a:rPr>
                        <a:t>The Ottoman Empire</a:t>
                      </a:r>
                      <a:endParaRPr lang="en-US" sz="1100"/>
                    </a:p>
                  </a:txBody>
                  <a:tcPr marL="47625" marR="47625" marT="47625" marB="47625"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r>
              <a:tr h="712154">
                <a:tc>
                  <a:txBody>
                    <a:bodyPr anchor="t" rtlCol="false"/>
                    <a:lstStyle/>
                    <a:p>
                      <a:pPr algn="ctr">
                        <a:lnSpc>
                          <a:spcPts val="2191"/>
                        </a:lnSpc>
                        <a:defRPr/>
                      </a:pPr>
                      <a:r>
                        <a:rPr lang="en-US" sz="1565">
                          <a:solidFill>
                            <a:srgbClr val="000000"/>
                          </a:solidFill>
                          <a:latin typeface="Arial"/>
                        </a:rPr>
                        <a:t>Italy</a:t>
                      </a:r>
                      <a:endParaRPr lang="en-US" sz="1100"/>
                    </a:p>
                    <a:p>
                      <a:pPr algn="ctr">
                        <a:lnSpc>
                          <a:spcPts val="2191"/>
                        </a:lnSpc>
                      </a:pPr>
                      <a:r>
                        <a:rPr lang="en-US" sz="1565">
                          <a:solidFill>
                            <a:srgbClr val="000000"/>
                          </a:solidFill>
                          <a:latin typeface="Arial"/>
                        </a:rPr>
                        <a:t>(from 1915)</a:t>
                      </a:r>
                    </a:p>
                  </a:txBody>
                  <a:tcPr marL="47625" marR="47625" marT="47625" marB="47625"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a:lnSpc>
                          <a:spcPts val="2191"/>
                        </a:lnSpc>
                        <a:defRPr/>
                      </a:pPr>
                      <a:endParaRPr lang="en-US" sz="1100"/>
                    </a:p>
                  </a:txBody>
                  <a:tcPr marL="47625" marR="47625" marT="47625" marB="47625"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r>
              <a:tr h="712154">
                <a:tc>
                  <a:txBody>
                    <a:bodyPr anchor="t" rtlCol="false"/>
                    <a:lstStyle/>
                    <a:p>
                      <a:pPr algn="ctr">
                        <a:lnSpc>
                          <a:spcPts val="2191"/>
                        </a:lnSpc>
                        <a:defRPr/>
                      </a:pPr>
                      <a:r>
                        <a:rPr lang="en-US" sz="1565">
                          <a:solidFill>
                            <a:srgbClr val="000000"/>
                          </a:solidFill>
                          <a:latin typeface="Arial"/>
                        </a:rPr>
                        <a:t>The United States</a:t>
                      </a:r>
                      <a:endParaRPr lang="en-US" sz="1100"/>
                    </a:p>
                    <a:p>
                      <a:pPr algn="ctr">
                        <a:lnSpc>
                          <a:spcPts val="2191"/>
                        </a:lnSpc>
                      </a:pPr>
                      <a:r>
                        <a:rPr lang="en-US" sz="1565">
                          <a:solidFill>
                            <a:srgbClr val="000000"/>
                          </a:solidFill>
                          <a:latin typeface="Arial"/>
                        </a:rPr>
                        <a:t>(from 1917)</a:t>
                      </a:r>
                    </a:p>
                  </a:txBody>
                  <a:tcPr marL="47625" marR="47625" marT="47625" marB="47625"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a:lnSpc>
                          <a:spcPts val="2191"/>
                        </a:lnSpc>
                        <a:defRPr/>
                      </a:pPr>
                      <a:endParaRPr lang="en-US" sz="1100"/>
                    </a:p>
                  </a:txBody>
                  <a:tcPr marL="47625" marR="47625" marT="47625" marB="47625"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r>
            </a:tbl>
          </a:graphicData>
        </a:graphic>
      </p:graphicFrame>
      <p:sp>
        <p:nvSpPr>
          <p:cNvPr name="TextBox 11" id="11"/>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363371"/>
                </a:solidFill>
                <a:latin typeface="Arial Bold"/>
              </a:rPr>
              <a:t>The "Great War" Begins</a:t>
            </a:r>
          </a:p>
        </p:txBody>
      </p:sp>
      <p:sp>
        <p:nvSpPr>
          <p:cNvPr name="TextBox 12" id="12"/>
          <p:cNvSpPr txBox="true"/>
          <p:nvPr/>
        </p:nvSpPr>
        <p:spPr>
          <a:xfrm rot="0">
            <a:off x="1028700" y="2139949"/>
            <a:ext cx="7804977" cy="6175374"/>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The Austrians blamed the Serbian government for his death. The July Crisis would follow, with Austria and their ally Germany making demands and ultimatums on Serbia with no budge on the latter's side. On the 28th July 1914, Austria-Hungary sent their declaration of war on Serbia, marking the beginning of the First World War, or as it was known at the time, the "Great War".</a:t>
            </a:r>
          </a:p>
          <a:p>
            <a:pPr algn="l">
              <a:lnSpc>
                <a:spcPts val="3500"/>
              </a:lnSpc>
            </a:pPr>
            <a:r>
              <a:rPr lang="en-US" sz="2500">
                <a:solidFill>
                  <a:srgbClr val="000000"/>
                </a:solidFill>
                <a:latin typeface="Arial"/>
              </a:rPr>
              <a:t>Russia, an ally of Serbia, declared war on Austria in response. Germany, who had encouraged its Austrian ally to take a hard line on Serbia, declared war on Russia. </a:t>
            </a:r>
            <a:r>
              <a:rPr lang="en-US" sz="2500">
                <a:solidFill>
                  <a:srgbClr val="000000"/>
                </a:solidFill>
                <a:latin typeface="Arial"/>
              </a:rPr>
              <a:t>France, an ally of Russia, went to war with Germany. When Germany’s army invaded Belgium to get to France, Britain (which had promised to protect Belgium) declared war on Germany.</a:t>
            </a:r>
          </a:p>
        </p:txBody>
      </p:sp>
      <p:sp>
        <p:nvSpPr>
          <p:cNvPr name="TextBox 13" id="13"/>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
        <p:nvSpPr>
          <p:cNvPr name="TextBox 14" id="14"/>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Twenty-One: World War I</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Freeform 6" id="6"/>
          <p:cNvSpPr/>
          <p:nvPr/>
        </p:nvSpPr>
        <p:spPr>
          <a:xfrm flipH="false" flipV="false" rot="0">
            <a:off x="1040395" y="0"/>
            <a:ext cx="15544269" cy="9725311"/>
          </a:xfrm>
          <a:custGeom>
            <a:avLst/>
            <a:gdLst/>
            <a:ahLst/>
            <a:cxnLst/>
            <a:rect r="r" b="b" t="t" l="l"/>
            <a:pathLst>
              <a:path h="9725311" w="15544269">
                <a:moveTo>
                  <a:pt x="0" y="0"/>
                </a:moveTo>
                <a:lnTo>
                  <a:pt x="15544270" y="0"/>
                </a:lnTo>
                <a:lnTo>
                  <a:pt x="15544270" y="9725311"/>
                </a:lnTo>
                <a:lnTo>
                  <a:pt x="0" y="9725311"/>
                </a:lnTo>
                <a:lnTo>
                  <a:pt x="0" y="0"/>
                </a:lnTo>
                <a:close/>
              </a:path>
            </a:pathLst>
          </a:custGeom>
          <a:blipFill>
            <a:blip r:embed="rId2"/>
            <a:stretch>
              <a:fillRect l="0" t="0" r="0" b="0"/>
            </a:stretch>
          </a:blipFill>
        </p:spPr>
      </p:sp>
      <p:sp>
        <p:nvSpPr>
          <p:cNvPr name="TextBox 7" id="7"/>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
        <p:nvSpPr>
          <p:cNvPr name="TextBox 8" id="8"/>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Twenty-One: World War I</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TextBox 13" id="13"/>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800100"/>
            <a:ext cx="15609955" cy="1133475"/>
          </a:xfrm>
          <a:prstGeom prst="rect">
            <a:avLst/>
          </a:prstGeom>
        </p:spPr>
        <p:txBody>
          <a:bodyPr anchor="t" rtlCol="false" tIns="0" lIns="0" bIns="0" rIns="0">
            <a:spAutoFit/>
          </a:bodyPr>
          <a:lstStyle/>
          <a:p>
            <a:pPr algn="l">
              <a:lnSpc>
                <a:spcPts val="8399"/>
              </a:lnSpc>
            </a:pPr>
            <a:r>
              <a:rPr lang="en-US" sz="5999">
                <a:solidFill>
                  <a:srgbClr val="363371"/>
                </a:solidFill>
                <a:latin typeface="Arial Bold"/>
              </a:rPr>
              <a:t>Checkpoint pg. 287 (Artefact, 2nd Edition)</a:t>
            </a:r>
          </a:p>
        </p:txBody>
      </p:sp>
      <p:sp>
        <p:nvSpPr>
          <p:cNvPr name="TextBox 7" id="7"/>
          <p:cNvSpPr txBox="true"/>
          <p:nvPr/>
        </p:nvSpPr>
        <p:spPr>
          <a:xfrm rot="0">
            <a:off x="1028700" y="2149474"/>
            <a:ext cx="15609955" cy="1784350"/>
          </a:xfrm>
          <a:prstGeom prst="rect">
            <a:avLst/>
          </a:prstGeom>
        </p:spPr>
        <p:txBody>
          <a:bodyPr anchor="t" rtlCol="false" tIns="0" lIns="0" bIns="0" rIns="0">
            <a:spAutoFit/>
          </a:bodyPr>
          <a:lstStyle/>
          <a:p>
            <a:pPr algn="l" marL="539749" indent="-269875" lvl="1">
              <a:lnSpc>
                <a:spcPts val="3499"/>
              </a:lnSpc>
              <a:buAutoNum type="arabicPeriod" startAt="1"/>
            </a:pPr>
            <a:r>
              <a:rPr lang="en-US" sz="2499">
                <a:solidFill>
                  <a:srgbClr val="0DA33B"/>
                </a:solidFill>
                <a:latin typeface="Arial"/>
              </a:rPr>
              <a:t>Why were there tensions between European states in the years before World War I?</a:t>
            </a:r>
          </a:p>
          <a:p>
            <a:pPr algn="l" marL="539749" indent="-269875" lvl="1">
              <a:lnSpc>
                <a:spcPts val="3499"/>
              </a:lnSpc>
              <a:buAutoNum type="arabicPeriod" startAt="1"/>
            </a:pPr>
            <a:r>
              <a:rPr lang="en-US" sz="2499">
                <a:solidFill>
                  <a:srgbClr val="0DA33B"/>
                </a:solidFill>
                <a:latin typeface="Arial"/>
              </a:rPr>
              <a:t>What is an alliance?</a:t>
            </a:r>
          </a:p>
          <a:p>
            <a:pPr algn="l" marL="539749" indent="-269875" lvl="1">
              <a:lnSpc>
                <a:spcPts val="3499"/>
              </a:lnSpc>
              <a:buAutoNum type="arabicPeriod" startAt="1"/>
            </a:pPr>
            <a:r>
              <a:rPr lang="en-US" sz="2499">
                <a:solidFill>
                  <a:srgbClr val="0DA33B"/>
                </a:solidFill>
                <a:latin typeface="Arial"/>
              </a:rPr>
              <a:t>What event sparked the outbreak of war in 1914?</a:t>
            </a:r>
          </a:p>
          <a:p>
            <a:pPr algn="l" marL="539749" indent="-269875" lvl="1">
              <a:lnSpc>
                <a:spcPts val="3499"/>
              </a:lnSpc>
              <a:buAutoNum type="arabicPeriod" startAt="1"/>
            </a:pPr>
            <a:r>
              <a:rPr lang="en-US" sz="2499">
                <a:solidFill>
                  <a:srgbClr val="0DA33B"/>
                </a:solidFill>
                <a:latin typeface="Arial"/>
              </a:rPr>
              <a:t>Which countries were on either side in the conflict?</a:t>
            </a:r>
          </a:p>
        </p:txBody>
      </p:sp>
      <p:grpSp>
        <p:nvGrpSpPr>
          <p:cNvPr name="Group 8" id="8"/>
          <p:cNvGrpSpPr/>
          <p:nvPr/>
        </p:nvGrpSpPr>
        <p:grpSpPr>
          <a:xfrm rot="0">
            <a:off x="12988850" y="9725311"/>
            <a:ext cx="3950410" cy="561689"/>
            <a:chOff x="0" y="0"/>
            <a:chExt cx="5267213" cy="748919"/>
          </a:xfrm>
        </p:grpSpPr>
        <p:sp>
          <p:nvSpPr>
            <p:cNvPr name="Freeform 9" id="9"/>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1" id="11"/>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TextBox 12" id="12"/>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
        <p:nvSpPr>
          <p:cNvPr name="TextBox 13" id="13"/>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Twenty-One: World War I</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DAFpq2G-CMg</dc:identifier>
  <dcterms:modified xsi:type="dcterms:W3CDTF">2011-08-01T06:04:30Z</dcterms:modified>
  <cp:revision>1</cp:revision>
  <dc:title>Ch. 21 - World War I</dc:title>
</cp:coreProperties>
</file>